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handoutMasterIdLst>
    <p:handoutMasterId r:id="rId45"/>
  </p:handoutMasterIdLst>
  <p:sldIdLst>
    <p:sldId id="299" r:id="rId2"/>
    <p:sldId id="293" r:id="rId3"/>
    <p:sldId id="282" r:id="rId4"/>
    <p:sldId id="260" r:id="rId5"/>
    <p:sldId id="331" r:id="rId6"/>
    <p:sldId id="332" r:id="rId7"/>
    <p:sldId id="333" r:id="rId8"/>
    <p:sldId id="334" r:id="rId9"/>
    <p:sldId id="335" r:id="rId10"/>
    <p:sldId id="336" r:id="rId11"/>
    <p:sldId id="337" r:id="rId12"/>
    <p:sldId id="338" r:id="rId13"/>
    <p:sldId id="339" r:id="rId14"/>
    <p:sldId id="340" r:id="rId15"/>
    <p:sldId id="341" r:id="rId16"/>
    <p:sldId id="342" r:id="rId17"/>
    <p:sldId id="343" r:id="rId18"/>
    <p:sldId id="344" r:id="rId19"/>
    <p:sldId id="364" r:id="rId20"/>
    <p:sldId id="365" r:id="rId21"/>
    <p:sldId id="366" r:id="rId22"/>
    <p:sldId id="367" r:id="rId23"/>
    <p:sldId id="368" r:id="rId24"/>
    <p:sldId id="369" r:id="rId25"/>
    <p:sldId id="370" r:id="rId26"/>
    <p:sldId id="371" r:id="rId27"/>
    <p:sldId id="372" r:id="rId28"/>
    <p:sldId id="373" r:id="rId29"/>
    <p:sldId id="374" r:id="rId30"/>
    <p:sldId id="375" r:id="rId31"/>
    <p:sldId id="376" r:id="rId32"/>
    <p:sldId id="377" r:id="rId33"/>
    <p:sldId id="378" r:id="rId34"/>
    <p:sldId id="379" r:id="rId35"/>
    <p:sldId id="380" r:id="rId36"/>
    <p:sldId id="382" r:id="rId37"/>
    <p:sldId id="384" r:id="rId38"/>
    <p:sldId id="381" r:id="rId39"/>
    <p:sldId id="383" r:id="rId40"/>
    <p:sldId id="387" r:id="rId41"/>
    <p:sldId id="276" r:id="rId42"/>
    <p:sldId id="297" r:id="rId43"/>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p15:clr>
            <a:srgbClr val="A4A3A4"/>
          </p15:clr>
        </p15:guide>
        <p15:guide id="2" pos="37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E0E0"/>
    <a:srgbClr val="F5F5F5"/>
    <a:srgbClr val="2958A0"/>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70" autoAdjust="0"/>
    <p:restoredTop sz="93674"/>
  </p:normalViewPr>
  <p:slideViewPr>
    <p:cSldViewPr snapToGrid="0" snapToObjects="1">
      <p:cViewPr varScale="1">
        <p:scale>
          <a:sx n="106" d="100"/>
          <a:sy n="106" d="100"/>
        </p:scale>
        <p:origin x="672" y="176"/>
      </p:cViewPr>
      <p:guideLst>
        <p:guide orient="horz" pos="2136"/>
        <p:guide pos="3780"/>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84" d="100"/>
          <a:sy n="84" d="100"/>
        </p:scale>
        <p:origin x="297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CF2923-B800-461F-8F7D-8C392171B0A4}" type="datetimeFigureOut">
              <a:rPr lang="zh-CN" altLang="en-US" smtClean="0"/>
              <a:t>2021/11/25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5C4B1-2967-4AA4-9EDB-0B16A2B071C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本次我们小组汇报的内容为Shape Context形状匹配算法，由我和陈若愚同学进行汇报。</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那么就按照之前梳理的这五个步骤来解决这个问题。</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第一步，检测形状边缘并采样，这里是总共采了</a:t>
            </a:r>
            <a:r>
              <a:rPr lang="en-US" altLang="zh-CN"/>
              <a:t>24</a:t>
            </a:r>
            <a:r>
              <a:rPr lang="zh-CN" altLang="en-US"/>
              <a:t>个点</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第二步，计算形状上下文直方图矩阵。也就是要构建以每个点为中心的极对数坐标系 ，那么首先要求出其他点相对于该点的角度和距离。</a:t>
            </a:r>
          </a:p>
          <a:p>
            <a:r>
              <a:rPr lang="zh-CN" altLang="en-US"/>
              <a:t>因为进行相似度评估的两个形状有可能有不同的尺度，所以对距离进行归一化处理，即除以均值，在该例中就是170。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之后就是把周围轮廓点映射到对应区域，统计它们在各个区域的数目，就得到每个点的上下文直方图</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第三步，根据公式，计算两个形状的代价矩阵。这里的图表示轮廓点</a:t>
            </a:r>
            <a:r>
              <a:rPr lang="en-US" altLang="zh-CN"/>
              <a:t>A1</a:t>
            </a:r>
            <a:r>
              <a:rPr lang="zh-CN" altLang="en-US"/>
              <a:t>的形状直方图与形状</a:t>
            </a:r>
            <a:r>
              <a:rPr lang="en-US" altLang="zh-CN"/>
              <a:t>B</a:t>
            </a:r>
            <a:r>
              <a:rPr lang="zh-CN" altLang="en-US"/>
              <a:t>各点的形状直方图计算匹配代价。</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olidFill>
                  <a:schemeClr val="tx1">
                    <a:lumMod val="95000"/>
                    <a:lumOff val="5000"/>
                  </a:schemeClr>
                </a:solidFill>
                <a:latin typeface="微软雅黑" charset="0"/>
                <a:ea typeface="微软雅黑" charset="0"/>
                <a:sym typeface="+mn-ea"/>
              </a:rPr>
              <a:t>那么以此类推，可以求得形状A各点形状直方图与形状B各点的形状直方图的匹配代价，即得到代价矩阵：</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接下来便是要使用匈牙利算法了。所以以下部分对匈牙利算法进行一个原理解释。</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用一个实例先大体的了解以下匈牙利算法是在做什么。假设有一个问题，想要把下图左边的1，2，3，4和右边a，b，c，d来进行最大匹配。</a:t>
            </a:r>
          </a:p>
          <a:p>
            <a:r>
              <a:rPr lang="zh-CN" altLang="en-US"/>
              <a:t>匹配：是一个边的集合，其中任意两条边都没有公共顶点。</a:t>
            </a:r>
          </a:p>
          <a:p>
            <a:r>
              <a:rPr lang="zh-CN" altLang="en-US"/>
              <a:t>最大匹配：一个图所有匹配中，所含匹配边数最多的匹配，称为这个图的最大匹配。</a:t>
            </a:r>
          </a:p>
          <a:p>
            <a:r>
              <a:rPr lang="zh-CN" altLang="en-US"/>
              <a:t>完美匹配：如果一个图的某个匹配中，所有的顶点都是匹配点，那么它就是一个完美匹配。</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那么一个很直观的想法就是首先给</a:t>
            </a:r>
            <a:r>
              <a:rPr lang="en-US" altLang="zh-CN"/>
              <a:t>1</a:t>
            </a:r>
            <a:r>
              <a:rPr lang="zh-CN" altLang="en-US"/>
              <a:t>分配</a:t>
            </a:r>
            <a:r>
              <a:rPr lang="en-US" altLang="zh-CN"/>
              <a:t>a</a:t>
            </a:r>
            <a:r>
              <a:rPr lang="zh-CN" altLang="en-US"/>
              <a:t>，给</a:t>
            </a:r>
            <a:r>
              <a:rPr lang="en-US" altLang="zh-CN"/>
              <a:t>2</a:t>
            </a:r>
            <a:r>
              <a:rPr lang="zh-CN" altLang="en-US"/>
              <a:t>分配</a:t>
            </a:r>
            <a:r>
              <a:rPr lang="en-US" altLang="zh-CN"/>
              <a:t>b</a:t>
            </a:r>
            <a:r>
              <a:rPr lang="zh-CN" altLang="en-US"/>
              <a:t>。但是这样的话，分配</a:t>
            </a:r>
            <a:r>
              <a:rPr lang="en-US" altLang="zh-CN"/>
              <a:t>3</a:t>
            </a:r>
            <a:r>
              <a:rPr lang="zh-CN" altLang="en-US"/>
              <a:t>的时候</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对于4，由于c已经被分配，而且尝试给其他1，2，3重新分配无法实现，于是算法结束。</a:t>
            </a:r>
          </a:p>
          <a:p>
            <a:endParaRPr lang="zh-CN" altLang="en-US"/>
          </a:p>
          <a:p>
            <a:r>
              <a:rPr lang="zh-CN" altLang="en-US"/>
              <a:t>那么可以看出，匈牙利算法的基本原则就是做一个递归和回溯，是在原有匹配基础上重新分配，看是否可以添加一个新的匹配。</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首先我进行前半部分原理解释的讲解</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那如果用矩阵来解释匈牙利算法，过程大概是这样的。假设下图的矩阵是某两个形状的代价矩阵，我们对这个代价矩阵使用匈牙利算法，来求最小代价匹配。</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第一轮循环的第一步，是用两条线覆盖住矩阵中所有的0元素</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第二轮循环的第一步，是用三条线来覆盖矩阵中所有的0元素</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因为距离矩阵的这种对应关系，无论我们按行(列)减去相应行(列)的最小值，都不会影响距离排序。</a:t>
            </a:r>
          </a:p>
          <a:p>
            <a:r>
              <a:rPr lang="zh-CN" altLang="en-US"/>
              <a:t>参照例2，在添加额外0的那一步，我们将没被直线覆盖的矩阵取出，各个元素减去最小的元素e，当我们再把这个矩阵放回去的时候，为了维持距离排序关系，我们需要将14和44位置对应的0元素也减去e，或者将24和34位置加上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我们对老师ppt上的步骤进行了一个补充，将形状上下文算法总结成了以下五个步骤：</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第一步，检测形状边缘及采样。通过一些边缘检测算子来获取轮廓边缘，通过一些采样算法来得到各采样点。</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第二步，是计算形状上下文直方图。首先对于每个轮廓点，要构建极对数坐标系，这个极对数坐标系也就是就老师</a:t>
            </a:r>
            <a:r>
              <a:rPr lang="en-US" altLang="zh-CN"/>
              <a:t>ppt</a:t>
            </a:r>
            <a:r>
              <a:rPr lang="zh-CN" altLang="en-US"/>
              <a:t>上的：以每个点为中心，画一个同心圆，设同心圆有5层，并将这个圆分成12个分区。</a:t>
            </a:r>
          </a:p>
          <a:p>
            <a:r>
              <a:rPr lang="zh-CN" altLang="en-US"/>
              <a:t>之后将周围轮廓点映射到每个区域内，统计其个数，就得到形状上下文矩阵。</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第三步，是计算两个形状的代价矩阵，也就是将两个形状的各个点的上下文直方图带入以下公式</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第四步，是使用匈牙利算法进行点的匹配操作，使得总损失最小。</a:t>
            </a:r>
          </a:p>
          <a:p>
            <a:r>
              <a:rPr lang="zh-CN" altLang="en-US"/>
              <a:t>第五步，用一个仿射变换，使得两个形状处于一个坐标系下。</a:t>
            </a: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接下来用一个具体的例子来形象展示形状上下文算法的流程。</a:t>
            </a:r>
          </a:p>
          <a:p>
            <a:r>
              <a:rPr lang="zh-CN" altLang="en-US"/>
              <a:t>假如说现在有两个形状A和B，我们需要衡量他们的相似度。</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p:cNvPicPr>
            <a:picLocks noChangeAspect="1"/>
          </p:cNvPicPr>
          <p:nvPr userDrawn="1"/>
        </p:nvPicPr>
        <p:blipFill>
          <a:blip r:embed="rId3"/>
          <a:stretch>
            <a:fillRect/>
          </a:stretch>
        </p:blipFill>
        <p:spPr>
          <a:xfrm>
            <a:off x="277244" y="169068"/>
            <a:ext cx="2100786" cy="440532"/>
          </a:xfrm>
          <a:prstGeom prst="rect">
            <a:avLst/>
          </a:prstGeom>
        </p:spPr>
      </p:pic>
      <p:sp>
        <p:nvSpPr>
          <p:cNvPr id="7" name="矩形 6"/>
          <p:cNvSpPr/>
          <p:nvPr userDrawn="1"/>
        </p:nvSpPr>
        <p:spPr>
          <a:xfrm>
            <a:off x="-57754" y="1181451"/>
            <a:ext cx="12307508" cy="5702360"/>
          </a:xfrm>
          <a:prstGeom prst="rect">
            <a:avLst/>
          </a:prstGeom>
          <a:blipFill dpi="0" rotWithShape="1">
            <a:blip r:embed="rId4">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pic>
        <p:nvPicPr>
          <p:cNvPr id="9" name="图片 8"/>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 name="矩形 1"/>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4"/>
          <a:stretch>
            <a:fillRect/>
          </a:stretch>
        </p:blipFill>
        <p:spPr>
          <a:xfrm>
            <a:off x="9755073"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4"/>
          <a:stretch>
            <a:fillRect/>
          </a:stretch>
        </p:blipFill>
        <p:spPr>
          <a:xfrm>
            <a:off x="349812"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矩形 4"/>
          <p:cNvSpPr/>
          <p:nvPr userDrawn="1"/>
        </p:nvSpPr>
        <p:spPr>
          <a:xfrm>
            <a:off x="4934571" y="2267571"/>
            <a:ext cx="2322858" cy="232285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4"/>
          <a:stretch>
            <a:fillRect/>
          </a:stretch>
        </p:blipFill>
        <p:spPr>
          <a:xfrm>
            <a:off x="349812"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4934571" y="2267571"/>
            <a:ext cx="2322858" cy="2322858"/>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3"/>
          <a:stretch>
            <a:fillRect/>
          </a:stretch>
        </p:blipFill>
        <p:spPr>
          <a:xfrm>
            <a:off x="9755073"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5无底色logo">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4" name="图片 3"/>
          <p:cNvPicPr>
            <a:picLocks noChangeAspect="1"/>
          </p:cNvPicPr>
          <p:nvPr userDrawn="1"/>
        </p:nvPicPr>
        <p:blipFill>
          <a:blip r:embed="rId2"/>
          <a:stretch>
            <a:fillRect/>
          </a:stretch>
        </p:blipFill>
        <p:spPr>
          <a:xfrm>
            <a:off x="9755073" y="6265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5" name="矩形 4"/>
          <p:cNvSpPr/>
          <p:nvPr userDrawn="1"/>
        </p:nvSpPr>
        <p:spPr>
          <a:xfrm>
            <a:off x="0" y="1414472"/>
            <a:ext cx="12156460" cy="5632376"/>
          </a:xfrm>
          <a:prstGeom prst="rect">
            <a:avLst/>
          </a:prstGeom>
          <a:blipFill dpi="0" rotWithShape="1">
            <a:blip r:embed="rId3">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结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1"/>
          </p:nvPr>
        </p:nvSpPr>
        <p:spPr>
          <a:xfrm>
            <a:off x="3440481" y="3680770"/>
            <a:ext cx="5311038" cy="549890"/>
          </a:xfrm>
          <a:prstGeom prst="rect">
            <a:avLst/>
          </a:prstGeom>
          <a:noFill/>
          <a:ln w="12700" cmpd="sng">
            <a:no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pic>
        <p:nvPicPr>
          <p:cNvPr id="10" name="图片 9"/>
          <p:cNvPicPr>
            <a:picLocks noChangeAspect="1"/>
          </p:cNvPicPr>
          <p:nvPr userDrawn="1"/>
        </p:nvPicPr>
        <p:blipFill>
          <a:blip r:embed="rId3"/>
          <a:stretch>
            <a:fillRect/>
          </a:stretch>
        </p:blipFill>
        <p:spPr>
          <a:xfrm>
            <a:off x="277244" y="169068"/>
            <a:ext cx="2100786" cy="440532"/>
          </a:xfrm>
          <a:prstGeom prst="rect">
            <a:avLst/>
          </a:prstGeom>
        </p:spPr>
      </p:pic>
      <p:sp>
        <p:nvSpPr>
          <p:cNvPr id="6" name="矩形 5"/>
          <p:cNvSpPr/>
          <p:nvPr userDrawn="1"/>
        </p:nvSpPr>
        <p:spPr>
          <a:xfrm>
            <a:off x="-57754" y="1181451"/>
            <a:ext cx="12307508" cy="5702360"/>
          </a:xfrm>
          <a:prstGeom prst="rect">
            <a:avLst/>
          </a:prstGeom>
          <a:blipFill dpi="0" rotWithShape="1">
            <a:blip r:embed="rId4">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p:cNvPicPr>
            <a:picLocks noChangeAspect="1"/>
          </p:cNvPicPr>
          <p:nvPr userDrawn="1"/>
        </p:nvPicPr>
        <p:blipFill>
          <a:blip r:embed="rId3"/>
          <a:stretch>
            <a:fillRect/>
          </a:stretch>
        </p:blipFill>
        <p:spPr>
          <a:xfrm>
            <a:off x="277244" y="169068"/>
            <a:ext cx="2100786" cy="440532"/>
          </a:xfrm>
          <a:prstGeom prst="rect">
            <a:avLst/>
          </a:prstGeom>
        </p:spPr>
      </p:pic>
      <p:sp>
        <p:nvSpPr>
          <p:cNvPr id="15" name="矩形 14"/>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图片 13"/>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p:cNvPicPr>
            <a:picLocks noChangeAspect="1"/>
          </p:cNvPicPr>
          <p:nvPr userDrawn="1"/>
        </p:nvPicPr>
        <p:blipFill>
          <a:blip r:embed="rId3"/>
          <a:stretch>
            <a:fillRect/>
          </a:stretch>
        </p:blipFill>
        <p:spPr>
          <a:xfrm>
            <a:off x="277244" y="169068"/>
            <a:ext cx="2100786" cy="440532"/>
          </a:xfrm>
          <a:prstGeom prst="rect">
            <a:avLst/>
          </a:prstGeom>
        </p:spPr>
      </p:pic>
      <p:sp>
        <p:nvSpPr>
          <p:cNvPr id="19" name="矩形 18"/>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图片 17"/>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p:cNvPicPr>
            <a:picLocks noChangeAspect="1"/>
          </p:cNvPicPr>
          <p:nvPr userDrawn="1"/>
        </p:nvPicPr>
        <p:blipFill>
          <a:blip r:embed="rId3"/>
          <a:stretch>
            <a:fillRect/>
          </a:stretch>
        </p:blipFill>
        <p:spPr>
          <a:xfrm>
            <a:off x="277244" y="169068"/>
            <a:ext cx="2100786" cy="440532"/>
          </a:xfrm>
          <a:prstGeom prst="rect">
            <a:avLst/>
          </a:prstGeom>
        </p:spPr>
      </p:pic>
      <p:sp>
        <p:nvSpPr>
          <p:cNvPr id="27" name="矩形 26"/>
          <p:cNvSpPr/>
          <p:nvPr userDrawn="1"/>
        </p:nvSpPr>
        <p:spPr>
          <a:xfrm>
            <a:off x="5559065" y="3226871"/>
            <a:ext cx="6638166" cy="3799836"/>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图片 25"/>
          <p:cNvPicPr>
            <a:picLocks noChangeAspect="1"/>
          </p:cNvPicPr>
          <p:nvPr userDrawn="1"/>
        </p:nvPicPr>
        <p:blipFill>
          <a:blip r:embed="rId3"/>
          <a:stretch>
            <a:fillRect/>
          </a:stretch>
        </p:blipFill>
        <p:spPr>
          <a:xfrm>
            <a:off x="277244" y="169068"/>
            <a:ext cx="2100786" cy="44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图片 28"/>
          <p:cNvPicPr>
            <a:picLocks noChangeAspect="1"/>
          </p:cNvPicPr>
          <p:nvPr userDrawn="1"/>
        </p:nvPicPr>
        <p:blipFill>
          <a:blip r:embed="rId3"/>
          <a:stretch>
            <a:fillRect/>
          </a:stretch>
        </p:blipFill>
        <p:spPr>
          <a:xfrm>
            <a:off x="277244" y="169068"/>
            <a:ext cx="2100786" cy="440532"/>
          </a:xfrm>
          <a:prstGeom prst="rect">
            <a:avLst/>
          </a:prstGeom>
        </p:spPr>
      </p:pic>
      <p:sp>
        <p:nvSpPr>
          <p:cNvPr id="10" name="矩形 9"/>
          <p:cNvSpPr/>
          <p:nvPr userDrawn="1"/>
        </p:nvSpPr>
        <p:spPr>
          <a:xfrm>
            <a:off x="5814919" y="1811930"/>
            <a:ext cx="9148698" cy="5236921"/>
          </a:xfrm>
          <a:prstGeom prst="rect">
            <a:avLst/>
          </a:prstGeom>
          <a:blipFill>
            <a:blip r:embed="rId4">
              <a:alphaModFix amt="2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xmlns:mc="http://schemas.openxmlformats.org/markup-compatibility/2006" xmlns:p14="http://schemas.microsoft.com/office/powerpoint/2010/main">
    <mc:Choice Requires="p14">
      <p:transition spd="med" p14:dur="699"/>
    </mc:Choice>
    <mc:Fallback xmlns="">
      <p:transition spd="med"/>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hyperlink" Target="code.html"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6.xml"/><Relationship Id="rId5" Type="http://schemas.openxmlformats.org/officeDocument/2006/relationships/image" Target="../media/image60.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915886"/>
            <a:ext cx="12192001" cy="3193143"/>
          </a:xfrm>
          <a:prstGeom prst="rect">
            <a:avLst/>
          </a:prstGeom>
          <a:gradFill flip="none" rotWithShape="1">
            <a:gsLst>
              <a:gs pos="0">
                <a:schemeClr val="bg1"/>
              </a:gs>
              <a:gs pos="30000">
                <a:schemeClr val="bg1">
                  <a:alpha val="70000"/>
                </a:schemeClr>
              </a:gs>
              <a:gs pos="50000">
                <a:schemeClr val="bg1"/>
              </a:gs>
              <a:gs pos="70000">
                <a:schemeClr val="bg1">
                  <a:alpha val="70000"/>
                </a:schemeClr>
              </a:gs>
              <a:gs pos="100000">
                <a:schemeClr val="bg1"/>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p:nvPr>
        </p:nvSpPr>
        <p:spPr/>
        <p:txBody>
          <a:bodyPr/>
          <a:lstStyle/>
          <a:p>
            <a:r>
              <a:rPr dirty="0"/>
              <a:t>Shape Context形状匹配算法</a:t>
            </a:r>
          </a:p>
        </p:txBody>
      </p:sp>
      <p:pic>
        <p:nvPicPr>
          <p:cNvPr id="7" name="图形 6" descr="教授"/>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070" y="4798432"/>
            <a:ext cx="536625" cy="536625"/>
          </a:xfrm>
          <a:prstGeom prst="rect">
            <a:avLst/>
          </a:prstGeom>
        </p:spPr>
      </p:pic>
      <p:sp>
        <p:nvSpPr>
          <p:cNvPr id="10" name="文本占位符 4"/>
          <p:cNvSpPr txBox="1"/>
          <p:nvPr/>
        </p:nvSpPr>
        <p:spPr>
          <a:xfrm>
            <a:off x="4171315" y="4949825"/>
            <a:ext cx="3848735" cy="38544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solidFill>
                  <a:schemeClr val="tx1">
                    <a:lumMod val="95000"/>
                    <a:lumOff val="5000"/>
                  </a:schemeClr>
                </a:solidFill>
              </a:rPr>
              <a:t>本次汇报人：李嫣 陈若愚</a:t>
            </a:r>
            <a:r>
              <a:rPr lang="zh-CN" altLang="en-US" sz="1800" dirty="0">
                <a:solidFill>
                  <a:schemeClr val="tx1">
                    <a:lumMod val="95000"/>
                    <a:lumOff val="5000"/>
                  </a:schemeClr>
                </a:solidFill>
              </a:rPr>
              <a:t> </a:t>
            </a:r>
            <a:endParaRPr lang="en-US" altLang="zh-CN" sz="1800" dirty="0">
              <a:solidFill>
                <a:schemeClr val="tx1">
                  <a:lumMod val="95000"/>
                  <a:lumOff val="5000"/>
                </a:schemeClr>
              </a:solidFill>
            </a:endParaRPr>
          </a:p>
        </p:txBody>
      </p:sp>
      <p:sp>
        <p:nvSpPr>
          <p:cNvPr id="8" name="文本占位符 4"/>
          <p:cNvSpPr txBox="1"/>
          <p:nvPr/>
        </p:nvSpPr>
        <p:spPr>
          <a:xfrm>
            <a:off x="3751580" y="5503545"/>
            <a:ext cx="4689475" cy="38544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solidFill>
                  <a:schemeClr val="tx1">
                    <a:lumMod val="95000"/>
                    <a:lumOff val="5000"/>
                  </a:schemeClr>
                </a:solidFill>
              </a:rPr>
              <a:t>小组其他成员：王植棽 郭鑫雨 黄亮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265430" y="220345"/>
            <a:ext cx="8598535" cy="1551305"/>
          </a:xfrm>
        </p:spPr>
        <p:txBody>
          <a:bodyPr/>
          <a:lstStyle/>
          <a:p>
            <a:r>
              <a:rPr kumimoji="1" lang="en-US" sz="2000" dirty="0">
                <a:solidFill>
                  <a:srgbClr val="2958A0"/>
                </a:solidFill>
              </a:rPr>
              <a:t>1.2</a:t>
            </a:r>
            <a:r>
              <a:rPr kumimoji="1" lang="zh-CN" altLang="en-US" sz="2000" dirty="0">
                <a:solidFill>
                  <a:srgbClr val="2958A0"/>
                </a:solidFill>
              </a:rPr>
              <a:t> shape context举例说明</a:t>
            </a:r>
          </a:p>
          <a:p>
            <a:endParaRPr kumimoji="1" lang="zh-CN" altLang="en-US" sz="2000" dirty="0">
              <a:solidFill>
                <a:srgbClr val="2958A0"/>
              </a:solidFill>
            </a:endParaRPr>
          </a:p>
          <a:p>
            <a:endParaRPr kumimoji="1" lang="zh-CN" altLang="en-US" sz="2000" dirty="0">
              <a:solidFill>
                <a:srgbClr val="2958A0"/>
              </a:solidFill>
            </a:endParaRPr>
          </a:p>
          <a:p>
            <a:r>
              <a:rPr kumimoji="1" lang="zh-CN" altLang="en-US" sz="2000" dirty="0">
                <a:solidFill>
                  <a:srgbClr val="2958A0"/>
                </a:solidFill>
                <a:latin typeface="微软雅黑" charset="0"/>
                <a:ea typeface="微软雅黑" charset="0"/>
              </a:rPr>
              <a:t>                                           </a:t>
            </a:r>
          </a:p>
        </p:txBody>
      </p:sp>
      <p:pic>
        <p:nvPicPr>
          <p:cNvPr id="4" name="图片 2"/>
          <p:cNvPicPr>
            <a:picLocks noChangeAspect="1"/>
          </p:cNvPicPr>
          <p:nvPr/>
        </p:nvPicPr>
        <p:blipFill>
          <a:blip r:embed="rId3"/>
          <a:stretch>
            <a:fillRect/>
          </a:stretch>
        </p:blipFill>
        <p:spPr>
          <a:xfrm>
            <a:off x="6920548" y="2136458"/>
            <a:ext cx="5271135" cy="2585085"/>
          </a:xfrm>
          <a:prstGeom prst="rect">
            <a:avLst/>
          </a:prstGeom>
          <a:noFill/>
          <a:ln w="9525">
            <a:noFill/>
          </a:ln>
        </p:spPr>
      </p:pic>
      <p:grpSp>
        <p:nvGrpSpPr>
          <p:cNvPr id="42" name="组合 41"/>
          <p:cNvGrpSpPr/>
          <p:nvPr/>
        </p:nvGrpSpPr>
        <p:grpSpPr>
          <a:xfrm>
            <a:off x="336550" y="3759200"/>
            <a:ext cx="6350000" cy="502920"/>
            <a:chOff x="530" y="5829"/>
            <a:chExt cx="10000" cy="792"/>
          </a:xfrm>
        </p:grpSpPr>
        <p:sp>
          <p:nvSpPr>
            <p:cNvPr id="124" name="矩形 123"/>
            <p:cNvSpPr/>
            <p:nvPr/>
          </p:nvSpPr>
          <p:spPr>
            <a:xfrm>
              <a:off x="560" y="5859"/>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22" name="矩形 121"/>
            <p:cNvSpPr/>
            <p:nvPr/>
          </p:nvSpPr>
          <p:spPr>
            <a:xfrm>
              <a:off x="746" y="5939"/>
              <a:ext cx="9554" cy="580"/>
            </a:xfrm>
            <a:prstGeom prst="rect">
              <a:avLst/>
            </a:prstGeom>
          </p:spPr>
          <p:txBody>
            <a:bodyPr wrap="none">
              <a:spAutoFit/>
            </a:bodyPr>
            <a:lstStyle/>
            <a:p>
              <a:pPr algn="l"/>
              <a:r>
                <a:rPr lang="zh-CN" altLang="en-US" b="1" dirty="0">
                  <a:solidFill>
                    <a:srgbClr val="000000"/>
                  </a:solidFill>
                  <a:latin typeface="Segoe UI"/>
                  <a:ea typeface="微软雅黑"/>
                </a:rPr>
                <a:t>（4）使用匈牙利算法计算总体代价值最低的点集对应关系</a:t>
              </a:r>
            </a:p>
          </p:txBody>
        </p:sp>
        <p:sp>
          <p:nvSpPr>
            <p:cNvPr id="6" name="椭圆 5"/>
            <p:cNvSpPr/>
            <p:nvPr/>
          </p:nvSpPr>
          <p:spPr>
            <a:xfrm>
              <a:off x="532" y="656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7" name="椭圆 6"/>
            <p:cNvSpPr/>
            <p:nvPr/>
          </p:nvSpPr>
          <p:spPr>
            <a:xfrm>
              <a:off x="530" y="5834"/>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8" name="椭圆 7"/>
            <p:cNvSpPr/>
            <p:nvPr/>
          </p:nvSpPr>
          <p:spPr>
            <a:xfrm>
              <a:off x="10464" y="5829"/>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9" name="椭圆 8"/>
            <p:cNvSpPr/>
            <p:nvPr/>
          </p:nvSpPr>
          <p:spPr>
            <a:xfrm>
              <a:off x="10468" y="656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grpSp>
        <p:nvGrpSpPr>
          <p:cNvPr id="45" name="组合 44"/>
          <p:cNvGrpSpPr/>
          <p:nvPr/>
        </p:nvGrpSpPr>
        <p:grpSpPr>
          <a:xfrm>
            <a:off x="322580" y="945515"/>
            <a:ext cx="6350000" cy="502920"/>
            <a:chOff x="508" y="1489"/>
            <a:chExt cx="10000" cy="792"/>
          </a:xfrm>
        </p:grpSpPr>
        <p:sp>
          <p:nvSpPr>
            <p:cNvPr id="10" name="矩形 9"/>
            <p:cNvSpPr/>
            <p:nvPr/>
          </p:nvSpPr>
          <p:spPr>
            <a:xfrm>
              <a:off x="538" y="1519"/>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1" name="矩形 10"/>
            <p:cNvSpPr/>
            <p:nvPr/>
          </p:nvSpPr>
          <p:spPr>
            <a:xfrm>
              <a:off x="724" y="1599"/>
              <a:ext cx="4500" cy="580"/>
            </a:xfrm>
            <a:prstGeom prst="rect">
              <a:avLst/>
            </a:prstGeom>
          </p:spPr>
          <p:txBody>
            <a:bodyPr wrap="none">
              <a:spAutoFit/>
            </a:bodyPr>
            <a:lstStyle/>
            <a:p>
              <a:pPr algn="l"/>
              <a:r>
                <a:rPr lang="zh-CN" altLang="en-US" b="1" dirty="0">
                  <a:solidFill>
                    <a:srgbClr val="000000"/>
                  </a:solidFill>
                  <a:latin typeface="Segoe UI"/>
                  <a:ea typeface="微软雅黑"/>
                  <a:sym typeface="+mn-ea"/>
                </a:rPr>
                <a:t>（1）检测形状边缘及采样</a:t>
              </a:r>
              <a:endParaRPr lang="zh-CN" altLang="en-US" b="1" dirty="0">
                <a:solidFill>
                  <a:srgbClr val="000000"/>
                </a:solidFill>
                <a:latin typeface="Segoe UI"/>
                <a:ea typeface="微软雅黑"/>
              </a:endParaRPr>
            </a:p>
          </p:txBody>
        </p:sp>
        <p:sp>
          <p:nvSpPr>
            <p:cNvPr id="12" name="椭圆 11"/>
            <p:cNvSpPr/>
            <p:nvPr/>
          </p:nvSpPr>
          <p:spPr>
            <a:xfrm>
              <a:off x="510" y="222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3" name="椭圆 12"/>
            <p:cNvSpPr/>
            <p:nvPr/>
          </p:nvSpPr>
          <p:spPr>
            <a:xfrm>
              <a:off x="508" y="1494"/>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4" name="椭圆 13"/>
            <p:cNvSpPr/>
            <p:nvPr/>
          </p:nvSpPr>
          <p:spPr>
            <a:xfrm>
              <a:off x="10442" y="1489"/>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5" name="椭圆 14"/>
            <p:cNvSpPr/>
            <p:nvPr/>
          </p:nvSpPr>
          <p:spPr>
            <a:xfrm>
              <a:off x="10446" y="222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grpSp>
        <p:nvGrpSpPr>
          <p:cNvPr id="44" name="组合 43"/>
          <p:cNvGrpSpPr/>
          <p:nvPr/>
        </p:nvGrpSpPr>
        <p:grpSpPr>
          <a:xfrm>
            <a:off x="319405" y="1883410"/>
            <a:ext cx="6350000" cy="502920"/>
            <a:chOff x="503" y="2816"/>
            <a:chExt cx="10000" cy="792"/>
          </a:xfrm>
        </p:grpSpPr>
        <p:sp>
          <p:nvSpPr>
            <p:cNvPr id="16" name="矩形 15"/>
            <p:cNvSpPr/>
            <p:nvPr/>
          </p:nvSpPr>
          <p:spPr>
            <a:xfrm>
              <a:off x="533" y="2846"/>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7" name="矩形 16"/>
            <p:cNvSpPr/>
            <p:nvPr/>
          </p:nvSpPr>
          <p:spPr>
            <a:xfrm>
              <a:off x="719" y="2926"/>
              <a:ext cx="5583" cy="580"/>
            </a:xfrm>
            <a:prstGeom prst="rect">
              <a:avLst/>
            </a:prstGeom>
          </p:spPr>
          <p:txBody>
            <a:bodyPr wrap="none">
              <a:spAutoFit/>
            </a:bodyPr>
            <a:lstStyle/>
            <a:p>
              <a:pPr algn="l"/>
              <a:r>
                <a:rPr lang="zh-CN" altLang="en-US" b="1" dirty="0">
                  <a:solidFill>
                    <a:srgbClr val="000000"/>
                  </a:solidFill>
                  <a:latin typeface="Segoe UI"/>
                  <a:ea typeface="微软雅黑"/>
                  <a:sym typeface="+mn-ea"/>
                </a:rPr>
                <a:t>（2）计算形状上下文直方图矩阵</a:t>
              </a:r>
              <a:endParaRPr lang="zh-CN" altLang="en-US" b="1" dirty="0">
                <a:solidFill>
                  <a:srgbClr val="000000"/>
                </a:solidFill>
                <a:latin typeface="Segoe UI"/>
                <a:ea typeface="微软雅黑"/>
              </a:endParaRPr>
            </a:p>
          </p:txBody>
        </p:sp>
        <p:sp>
          <p:nvSpPr>
            <p:cNvPr id="18" name="椭圆 17"/>
            <p:cNvSpPr/>
            <p:nvPr/>
          </p:nvSpPr>
          <p:spPr>
            <a:xfrm>
              <a:off x="505" y="3548"/>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9" name="椭圆 18"/>
            <p:cNvSpPr/>
            <p:nvPr/>
          </p:nvSpPr>
          <p:spPr>
            <a:xfrm>
              <a:off x="503" y="282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0" name="椭圆 19"/>
            <p:cNvSpPr/>
            <p:nvPr/>
          </p:nvSpPr>
          <p:spPr>
            <a:xfrm>
              <a:off x="10437" y="2816"/>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1" name="椭圆 20"/>
            <p:cNvSpPr/>
            <p:nvPr/>
          </p:nvSpPr>
          <p:spPr>
            <a:xfrm>
              <a:off x="10441" y="3548"/>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grpSp>
        <p:nvGrpSpPr>
          <p:cNvPr id="43" name="组合 42"/>
          <p:cNvGrpSpPr/>
          <p:nvPr/>
        </p:nvGrpSpPr>
        <p:grpSpPr>
          <a:xfrm>
            <a:off x="323215" y="2821305"/>
            <a:ext cx="6350000" cy="502920"/>
            <a:chOff x="509" y="4262"/>
            <a:chExt cx="10000" cy="792"/>
          </a:xfrm>
        </p:grpSpPr>
        <p:sp>
          <p:nvSpPr>
            <p:cNvPr id="22" name="矩形 21"/>
            <p:cNvSpPr/>
            <p:nvPr/>
          </p:nvSpPr>
          <p:spPr>
            <a:xfrm>
              <a:off x="539" y="4292"/>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3" name="矩形 22"/>
            <p:cNvSpPr/>
            <p:nvPr/>
          </p:nvSpPr>
          <p:spPr>
            <a:xfrm>
              <a:off x="725" y="4372"/>
              <a:ext cx="5944" cy="580"/>
            </a:xfrm>
            <a:prstGeom prst="rect">
              <a:avLst/>
            </a:prstGeom>
          </p:spPr>
          <p:txBody>
            <a:bodyPr wrap="none">
              <a:spAutoFit/>
            </a:bodyPr>
            <a:lstStyle/>
            <a:p>
              <a:pPr algn="l"/>
              <a:r>
                <a:rPr lang="zh-CN" altLang="en-US" b="1" dirty="0">
                  <a:solidFill>
                    <a:srgbClr val="000000"/>
                  </a:solidFill>
                  <a:latin typeface="Segoe UI"/>
                  <a:ea typeface="微软雅黑"/>
                  <a:sym typeface="+mn-ea"/>
                </a:rPr>
                <a:t>（3）计算两个形状之间的代价矩阵</a:t>
              </a:r>
              <a:endParaRPr lang="zh-CN" altLang="en-US" b="1" dirty="0">
                <a:solidFill>
                  <a:srgbClr val="000000"/>
                </a:solidFill>
                <a:latin typeface="Segoe UI"/>
                <a:ea typeface="微软雅黑"/>
              </a:endParaRPr>
            </a:p>
          </p:txBody>
        </p:sp>
        <p:sp>
          <p:nvSpPr>
            <p:cNvPr id="24" name="椭圆 23"/>
            <p:cNvSpPr/>
            <p:nvPr/>
          </p:nvSpPr>
          <p:spPr>
            <a:xfrm>
              <a:off x="511" y="4994"/>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5" name="椭圆 24"/>
            <p:cNvSpPr/>
            <p:nvPr/>
          </p:nvSpPr>
          <p:spPr>
            <a:xfrm>
              <a:off x="509" y="4267"/>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6" name="椭圆 25"/>
            <p:cNvSpPr/>
            <p:nvPr/>
          </p:nvSpPr>
          <p:spPr>
            <a:xfrm>
              <a:off x="10443" y="4262"/>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7" name="椭圆 26"/>
            <p:cNvSpPr/>
            <p:nvPr/>
          </p:nvSpPr>
          <p:spPr>
            <a:xfrm>
              <a:off x="10447" y="4994"/>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grpSp>
        <p:nvGrpSpPr>
          <p:cNvPr id="40" name="组合 39"/>
          <p:cNvGrpSpPr/>
          <p:nvPr/>
        </p:nvGrpSpPr>
        <p:grpSpPr>
          <a:xfrm>
            <a:off x="332105" y="4697095"/>
            <a:ext cx="6350000" cy="502920"/>
            <a:chOff x="523" y="7426"/>
            <a:chExt cx="10000" cy="792"/>
          </a:xfrm>
        </p:grpSpPr>
        <p:sp>
          <p:nvSpPr>
            <p:cNvPr id="28" name="矩形 27"/>
            <p:cNvSpPr/>
            <p:nvPr/>
          </p:nvSpPr>
          <p:spPr>
            <a:xfrm>
              <a:off x="553" y="7456"/>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9" name="矩形 28"/>
            <p:cNvSpPr/>
            <p:nvPr/>
          </p:nvSpPr>
          <p:spPr>
            <a:xfrm>
              <a:off x="739" y="7536"/>
              <a:ext cx="2695" cy="580"/>
            </a:xfrm>
            <a:prstGeom prst="rect">
              <a:avLst/>
            </a:prstGeom>
          </p:spPr>
          <p:txBody>
            <a:bodyPr wrap="none">
              <a:spAutoFit/>
            </a:bodyPr>
            <a:lstStyle/>
            <a:p>
              <a:pPr algn="l"/>
              <a:r>
                <a:rPr lang="zh-CN" altLang="en-US" b="1" dirty="0">
                  <a:solidFill>
                    <a:srgbClr val="000000"/>
                  </a:solidFill>
                  <a:latin typeface="Segoe UI"/>
                  <a:ea typeface="微软雅黑"/>
                </a:rPr>
                <a:t>（5）仿射变换</a:t>
              </a:r>
            </a:p>
          </p:txBody>
        </p:sp>
        <p:sp>
          <p:nvSpPr>
            <p:cNvPr id="30" name="椭圆 29"/>
            <p:cNvSpPr/>
            <p:nvPr/>
          </p:nvSpPr>
          <p:spPr>
            <a:xfrm>
              <a:off x="525" y="8158"/>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31" name="椭圆 30"/>
            <p:cNvSpPr/>
            <p:nvPr/>
          </p:nvSpPr>
          <p:spPr>
            <a:xfrm>
              <a:off x="523" y="743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32" name="椭圆 31"/>
            <p:cNvSpPr/>
            <p:nvPr/>
          </p:nvSpPr>
          <p:spPr>
            <a:xfrm>
              <a:off x="10457" y="7426"/>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33" name="椭圆 32"/>
            <p:cNvSpPr/>
            <p:nvPr/>
          </p:nvSpPr>
          <p:spPr>
            <a:xfrm>
              <a:off x="10461" y="8158"/>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5437505" cy="700405"/>
          </a:xfrm>
        </p:spPr>
        <p:txBody>
          <a:bodyPr/>
          <a:lstStyle/>
          <a:p>
            <a:r>
              <a:rPr kumimoji="1" lang="en-US" sz="2000" dirty="0">
                <a:solidFill>
                  <a:srgbClr val="2958A0"/>
                </a:solidFill>
                <a:sym typeface="+mn-ea"/>
              </a:rPr>
              <a:t>1.2</a:t>
            </a:r>
            <a:r>
              <a:rPr kumimoji="1" lang="zh-CN" altLang="en-US" sz="2000" dirty="0">
                <a:solidFill>
                  <a:srgbClr val="2958A0"/>
                </a:solidFill>
                <a:sym typeface="+mn-ea"/>
              </a:rPr>
              <a:t> shape context举例说明</a:t>
            </a:r>
            <a:endParaRPr kumimoji="1" lang="zh-CN" altLang="en-US" sz="2000" dirty="0">
              <a:solidFill>
                <a:srgbClr val="2958A0"/>
              </a:solidFill>
            </a:endParaRPr>
          </a:p>
          <a:p>
            <a:r>
              <a:rPr kumimoji="1" lang="zh-CN" altLang="en-US" sz="2000" dirty="0">
                <a:solidFill>
                  <a:srgbClr val="2958A0"/>
                </a:solidFill>
              </a:rPr>
              <a:t>（</a:t>
            </a:r>
            <a:r>
              <a:rPr kumimoji="1" lang="en-US" altLang="zh-CN" sz="2000" dirty="0">
                <a:solidFill>
                  <a:srgbClr val="2958A0"/>
                </a:solidFill>
              </a:rPr>
              <a:t>1</a:t>
            </a:r>
            <a:r>
              <a:rPr kumimoji="1" lang="zh-CN" altLang="en-US" sz="2000" dirty="0">
                <a:solidFill>
                  <a:srgbClr val="2958A0"/>
                </a:solidFill>
              </a:rPr>
              <a:t>）</a:t>
            </a:r>
            <a:r>
              <a:rPr kumimoji="1" lang="zh-CN" altLang="en-US" sz="2000" dirty="0">
                <a:solidFill>
                  <a:srgbClr val="2958A0"/>
                </a:solidFill>
                <a:latin typeface="微软雅黑" charset="0"/>
                <a:ea typeface="微软雅黑" charset="0"/>
              </a:rPr>
              <a:t>检测形状边缘及采样</a:t>
            </a:r>
          </a:p>
        </p:txBody>
      </p:sp>
      <p:pic>
        <p:nvPicPr>
          <p:cNvPr id="46" name="图片 4"/>
          <p:cNvPicPr>
            <a:picLocks noChangeAspect="1"/>
          </p:cNvPicPr>
          <p:nvPr/>
        </p:nvPicPr>
        <p:blipFill>
          <a:blip r:embed="rId3"/>
          <a:stretch>
            <a:fillRect/>
          </a:stretch>
        </p:blipFill>
        <p:spPr>
          <a:xfrm>
            <a:off x="1047115" y="1314450"/>
            <a:ext cx="5271770" cy="2432050"/>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700" y="4445000"/>
            <a:ext cx="3975100" cy="2413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a:xfrm>
            <a:off x="265430" y="220345"/>
            <a:ext cx="5437505" cy="700405"/>
          </a:xfrm>
        </p:spPr>
        <p:txBody>
          <a:bodyPr/>
          <a:lstStyle/>
          <a:p>
            <a:r>
              <a:rPr kumimoji="1" lang="en-US" sz="2000" dirty="0">
                <a:solidFill>
                  <a:srgbClr val="2958A0"/>
                </a:solidFill>
                <a:sym typeface="+mn-ea"/>
              </a:rPr>
              <a:t>1.2</a:t>
            </a:r>
            <a:r>
              <a:rPr kumimoji="1" lang="zh-CN" altLang="en-US" sz="2000" dirty="0">
                <a:solidFill>
                  <a:srgbClr val="2958A0"/>
                </a:solidFill>
                <a:sym typeface="+mn-ea"/>
              </a:rPr>
              <a:t> shape context举例说明</a:t>
            </a:r>
            <a:endParaRPr kumimoji="1" lang="zh-CN" altLang="en-US" sz="2000" dirty="0">
              <a:solidFill>
                <a:srgbClr val="2958A0"/>
              </a:solidFill>
            </a:endParaRPr>
          </a:p>
          <a:p>
            <a:r>
              <a:rPr kumimoji="1" sz="2000" dirty="0">
                <a:solidFill>
                  <a:srgbClr val="2958A0"/>
                </a:solidFill>
              </a:rPr>
              <a:t>（2）计算形状上下文直方图矩阵</a:t>
            </a:r>
          </a:p>
        </p:txBody>
      </p:sp>
      <p:pic>
        <p:nvPicPr>
          <p:cNvPr id="8" name="图片 8" descr="IMG_256"/>
          <p:cNvPicPr>
            <a:picLocks noChangeAspect="1"/>
          </p:cNvPicPr>
          <p:nvPr/>
        </p:nvPicPr>
        <p:blipFill>
          <a:blip r:embed="rId3"/>
          <a:stretch>
            <a:fillRect/>
          </a:stretch>
        </p:blipFill>
        <p:spPr>
          <a:xfrm>
            <a:off x="387350" y="4831715"/>
            <a:ext cx="3225800" cy="1950085"/>
          </a:xfrm>
          <a:prstGeom prst="rect">
            <a:avLst/>
          </a:prstGeom>
          <a:noFill/>
          <a:ln w="9525">
            <a:noFill/>
          </a:ln>
        </p:spPr>
      </p:pic>
      <p:sp>
        <p:nvSpPr>
          <p:cNvPr id="9" name="矩形 8"/>
          <p:cNvSpPr/>
          <p:nvPr/>
        </p:nvSpPr>
        <p:spPr>
          <a:xfrm>
            <a:off x="482600" y="986790"/>
            <a:ext cx="11036935" cy="450850"/>
          </a:xfrm>
          <a:prstGeom prst="rect">
            <a:avLst/>
          </a:prstGeom>
        </p:spPr>
        <p:txBody>
          <a:bodyPr wrap="square">
            <a:spAutoFit/>
          </a:bodyPr>
          <a:lstStyle/>
          <a:p>
            <a:pPr>
              <a:lnSpc>
                <a:spcPct val="130000"/>
              </a:lnSpc>
            </a:pPr>
            <a:r>
              <a:rPr lang="zh-CN" dirty="0">
                <a:solidFill>
                  <a:schemeClr val="tx1">
                    <a:lumMod val="95000"/>
                    <a:lumOff val="5000"/>
                  </a:schemeClr>
                </a:solidFill>
                <a:latin typeface="微软雅黑" charset="0"/>
                <a:ea typeface="微软雅黑" charset="0"/>
              </a:rPr>
              <a:t>其他轮廓点相对于轮廓点A1的距离和角度：</a:t>
            </a:r>
            <a:endParaRPr dirty="0">
              <a:solidFill>
                <a:schemeClr val="tx1">
                  <a:lumMod val="95000"/>
                  <a:lumOff val="5000"/>
                </a:schemeClr>
              </a:solidFill>
              <a:latin typeface="微软雅黑" charset="0"/>
              <a:ea typeface="微软雅黑" charset="0"/>
            </a:endParaRPr>
          </a:p>
        </p:txBody>
      </p:sp>
      <p:pic>
        <p:nvPicPr>
          <p:cNvPr id="7" name="图片 5"/>
          <p:cNvPicPr>
            <a:picLocks noChangeAspect="1"/>
          </p:cNvPicPr>
          <p:nvPr/>
        </p:nvPicPr>
        <p:blipFill>
          <a:blip r:embed="rId4"/>
          <a:stretch>
            <a:fillRect/>
          </a:stretch>
        </p:blipFill>
        <p:spPr>
          <a:xfrm>
            <a:off x="563563" y="1503680"/>
            <a:ext cx="5273675" cy="2155190"/>
          </a:xfrm>
          <a:prstGeom prst="rect">
            <a:avLst/>
          </a:prstGeom>
          <a:noFill/>
          <a:ln w="9525">
            <a:solidFill>
              <a:srgbClr val="2958A0"/>
            </a:solidFill>
          </a:ln>
        </p:spPr>
      </p:pic>
      <p:pic>
        <p:nvPicPr>
          <p:cNvPr id="2" name="图片 6"/>
          <p:cNvPicPr>
            <a:picLocks noChangeAspect="1"/>
          </p:cNvPicPr>
          <p:nvPr/>
        </p:nvPicPr>
        <p:blipFill>
          <a:blip r:embed="rId5"/>
          <a:stretch>
            <a:fillRect/>
          </a:stretch>
        </p:blipFill>
        <p:spPr>
          <a:xfrm>
            <a:off x="6246813" y="1436688"/>
            <a:ext cx="5272405" cy="2287905"/>
          </a:xfrm>
          <a:prstGeom prst="rect">
            <a:avLst/>
          </a:prstGeom>
          <a:noFill/>
          <a:ln w="9525">
            <a:solidFill>
              <a:srgbClr val="2958A0"/>
            </a:solidFill>
          </a:ln>
        </p:spPr>
      </p:pic>
      <p:pic>
        <p:nvPicPr>
          <p:cNvPr id="10" name="图片 7"/>
          <p:cNvPicPr>
            <a:picLocks noChangeAspect="1"/>
          </p:cNvPicPr>
          <p:nvPr/>
        </p:nvPicPr>
        <p:blipFill>
          <a:blip r:embed="rId6"/>
          <a:stretch>
            <a:fillRect/>
          </a:stretch>
        </p:blipFill>
        <p:spPr>
          <a:xfrm>
            <a:off x="6251575" y="3811270"/>
            <a:ext cx="5267960" cy="2305050"/>
          </a:xfrm>
          <a:prstGeom prst="rect">
            <a:avLst/>
          </a:prstGeom>
          <a:noFill/>
          <a:ln w="9525">
            <a:solidFill>
              <a:srgbClr val="2958A0"/>
            </a:solidFill>
          </a:ln>
        </p:spPr>
      </p:pic>
      <p:sp>
        <p:nvSpPr>
          <p:cNvPr id="4" name="矩形 3"/>
          <p:cNvSpPr/>
          <p:nvPr/>
        </p:nvSpPr>
        <p:spPr>
          <a:xfrm>
            <a:off x="8272780" y="6116320"/>
            <a:ext cx="1221105" cy="330835"/>
          </a:xfrm>
          <a:prstGeom prst="rect">
            <a:avLst/>
          </a:prstGeom>
        </p:spPr>
        <p:txBody>
          <a:bodyPr wrap="square">
            <a:spAutoFit/>
          </a:bodyPr>
          <a:lstStyle/>
          <a:p>
            <a:pPr algn="ctr">
              <a:lnSpc>
                <a:spcPct val="130000"/>
              </a:lnSpc>
            </a:pPr>
            <a:r>
              <a:rPr lang="zh-CN" sz="1200" dirty="0">
                <a:solidFill>
                  <a:schemeClr val="tx1">
                    <a:lumMod val="95000"/>
                    <a:lumOff val="5000"/>
                  </a:schemeClr>
                </a:solidFill>
                <a:latin typeface="微软雅黑" charset="0"/>
                <a:ea typeface="微软雅黑" charset="0"/>
              </a:rPr>
              <a:t>（归一化处理）</a:t>
            </a:r>
          </a:p>
        </p:txBody>
      </p:sp>
      <p:sp>
        <p:nvSpPr>
          <p:cNvPr id="11" name="矩形 10"/>
          <p:cNvSpPr/>
          <p:nvPr/>
        </p:nvSpPr>
        <p:spPr>
          <a:xfrm>
            <a:off x="1389380" y="4445000"/>
            <a:ext cx="1221105"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（知识回顾）</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5437505" cy="700405"/>
          </a:xfrm>
        </p:spPr>
        <p:txBody>
          <a:bodyPr/>
          <a:lstStyle/>
          <a:p>
            <a:r>
              <a:rPr kumimoji="1" lang="en-US" sz="2000" dirty="0">
                <a:solidFill>
                  <a:srgbClr val="2958A0"/>
                </a:solidFill>
                <a:sym typeface="+mn-ea"/>
              </a:rPr>
              <a:t>1.2</a:t>
            </a:r>
            <a:r>
              <a:rPr kumimoji="1" lang="zh-CN" altLang="en-US" sz="2000" dirty="0">
                <a:solidFill>
                  <a:srgbClr val="2958A0"/>
                </a:solidFill>
                <a:sym typeface="+mn-ea"/>
              </a:rPr>
              <a:t> shape context举例说明</a:t>
            </a:r>
            <a:endParaRPr kumimoji="1" lang="zh-CN" altLang="en-US" sz="2000" dirty="0">
              <a:solidFill>
                <a:srgbClr val="2958A0"/>
              </a:solidFill>
            </a:endParaRPr>
          </a:p>
          <a:p>
            <a:r>
              <a:rPr kumimoji="1" sz="2000" dirty="0">
                <a:solidFill>
                  <a:srgbClr val="2958A0"/>
                </a:solidFill>
              </a:rPr>
              <a:t>（2）计算形状上下文直方图矩阵</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pic>
        <p:nvPicPr>
          <p:cNvPr id="6" name="图片 8"/>
          <p:cNvPicPr>
            <a:picLocks noChangeAspect="1"/>
          </p:cNvPicPr>
          <p:nvPr/>
        </p:nvPicPr>
        <p:blipFill>
          <a:blip r:embed="rId3"/>
          <a:stretch>
            <a:fillRect/>
          </a:stretch>
        </p:blipFill>
        <p:spPr>
          <a:xfrm>
            <a:off x="509905" y="2329815"/>
            <a:ext cx="4947920" cy="2136140"/>
          </a:xfrm>
          <a:prstGeom prst="rect">
            <a:avLst/>
          </a:prstGeom>
          <a:noFill/>
          <a:ln w="9525">
            <a:solidFill>
              <a:srgbClr val="2958A0"/>
            </a:solidFill>
          </a:ln>
        </p:spPr>
      </p:pic>
      <p:pic>
        <p:nvPicPr>
          <p:cNvPr id="14" name="图片 10"/>
          <p:cNvPicPr>
            <a:picLocks noChangeAspect="1"/>
          </p:cNvPicPr>
          <p:nvPr/>
        </p:nvPicPr>
        <p:blipFill>
          <a:blip r:embed="rId4"/>
          <a:stretch>
            <a:fillRect/>
          </a:stretch>
        </p:blipFill>
        <p:spPr>
          <a:xfrm>
            <a:off x="6127750" y="2321560"/>
            <a:ext cx="5419725" cy="2136775"/>
          </a:xfrm>
          <a:prstGeom prst="rect">
            <a:avLst/>
          </a:prstGeom>
          <a:noFill/>
          <a:ln w="9525">
            <a:solidFill>
              <a:srgbClr val="2958A0"/>
            </a:solidFill>
          </a:ln>
        </p:spPr>
      </p:pic>
      <p:sp>
        <p:nvSpPr>
          <p:cNvPr id="12" name="矩形 11"/>
          <p:cNvSpPr/>
          <p:nvPr/>
        </p:nvSpPr>
        <p:spPr>
          <a:xfrm>
            <a:off x="9564370" y="4458335"/>
            <a:ext cx="1983105"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（A1的形状上下文直方图）</a:t>
            </a:r>
          </a:p>
        </p:txBody>
      </p:sp>
      <p:pic>
        <p:nvPicPr>
          <p:cNvPr id="15" name="图片 11"/>
          <p:cNvPicPr>
            <a:picLocks noChangeAspect="1"/>
          </p:cNvPicPr>
          <p:nvPr/>
        </p:nvPicPr>
        <p:blipFill>
          <a:blip r:embed="rId5"/>
          <a:stretch>
            <a:fillRect/>
          </a:stretch>
        </p:blipFill>
        <p:spPr>
          <a:xfrm>
            <a:off x="3054350" y="4643120"/>
            <a:ext cx="5730240" cy="1967230"/>
          </a:xfrm>
          <a:prstGeom prst="rect">
            <a:avLst/>
          </a:prstGeom>
          <a:noFill/>
          <a:ln w="9525">
            <a:solidFill>
              <a:srgbClr val="2958A0"/>
            </a:solidFill>
          </a:ln>
        </p:spPr>
      </p:pic>
      <p:sp>
        <p:nvSpPr>
          <p:cNvPr id="16" name="矩形 15"/>
          <p:cNvSpPr/>
          <p:nvPr/>
        </p:nvSpPr>
        <p:spPr>
          <a:xfrm>
            <a:off x="4267835" y="6560820"/>
            <a:ext cx="3303270"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（形状A和形状B每个点的形状上下文直方图）</a:t>
            </a:r>
          </a:p>
        </p:txBody>
      </p:sp>
      <p:sp>
        <p:nvSpPr>
          <p:cNvPr id="22" name="矩形 21"/>
          <p:cNvSpPr/>
          <p:nvPr/>
        </p:nvSpPr>
        <p:spPr>
          <a:xfrm>
            <a:off x="510540" y="1009650"/>
            <a:ext cx="11238230" cy="12312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743575" y="920750"/>
            <a:ext cx="1102360"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（知识回顾）</a:t>
            </a:r>
          </a:p>
        </p:txBody>
      </p:sp>
      <p:sp>
        <p:nvSpPr>
          <p:cNvPr id="24" name="矩形 23"/>
          <p:cNvSpPr/>
          <p:nvPr/>
        </p:nvSpPr>
        <p:spPr>
          <a:xfrm>
            <a:off x="510540" y="1177925"/>
            <a:ext cx="11036935" cy="1050290"/>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sym typeface="+mn-ea"/>
              </a:rPr>
              <a:t>构建以该点为中心的极对数坐标系 log-polar coordinates(包括12个角度区域和5个距离区域），将它周围的轮廓点通过一下公式映射到每个区域内，然后统计落在每个区域的轮廓点个数</a:t>
            </a:r>
            <a:endParaRPr lang="zh-CN" sz="1200" dirty="0">
              <a:solidFill>
                <a:schemeClr val="tx1">
                  <a:lumMod val="95000"/>
                  <a:lumOff val="5000"/>
                </a:schemeClr>
              </a:solidFill>
              <a:latin typeface="微软雅黑" charset="0"/>
              <a:ea typeface="微软雅黑" charset="0"/>
            </a:endParaRPr>
          </a:p>
          <a:p>
            <a:pPr>
              <a:lnSpc>
                <a:spcPct val="130000"/>
              </a:lnSpc>
            </a:pPr>
            <a:endParaRPr lang="zh-CN" sz="1200" dirty="0">
              <a:solidFill>
                <a:schemeClr val="tx1">
                  <a:lumMod val="95000"/>
                  <a:lumOff val="5000"/>
                </a:schemeClr>
              </a:solidFill>
              <a:latin typeface="微软雅黑" charset="0"/>
              <a:ea typeface="微软雅黑" charset="0"/>
            </a:endParaRPr>
          </a:p>
          <a:p>
            <a:pPr>
              <a:lnSpc>
                <a:spcPct val="130000"/>
              </a:lnSpc>
            </a:pPr>
            <a:endParaRPr lang="zh-CN" sz="1200" dirty="0">
              <a:solidFill>
                <a:schemeClr val="tx1">
                  <a:lumMod val="95000"/>
                  <a:lumOff val="5000"/>
                </a:schemeClr>
              </a:solidFill>
              <a:latin typeface="微软雅黑" charset="0"/>
              <a:ea typeface="微软雅黑" charset="0"/>
            </a:endParaRPr>
          </a:p>
        </p:txBody>
      </p:sp>
      <p:pic>
        <p:nvPicPr>
          <p:cNvPr id="13" name="图片 9"/>
          <p:cNvPicPr>
            <a:picLocks noChangeAspect="1"/>
          </p:cNvPicPr>
          <p:nvPr/>
        </p:nvPicPr>
        <p:blipFill>
          <a:blip r:embed="rId6"/>
          <a:srcRect t="875" r="169"/>
          <a:stretch>
            <a:fillRect/>
          </a:stretch>
        </p:blipFill>
        <p:spPr>
          <a:xfrm>
            <a:off x="4705350" y="1579880"/>
            <a:ext cx="3179445" cy="61023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5437505" cy="700405"/>
          </a:xfrm>
        </p:spPr>
        <p:txBody>
          <a:bodyPr/>
          <a:lstStyle/>
          <a:p>
            <a:r>
              <a:rPr kumimoji="1" lang="en-US" sz="2000" dirty="0">
                <a:solidFill>
                  <a:srgbClr val="2958A0"/>
                </a:solidFill>
                <a:sym typeface="+mn-ea"/>
              </a:rPr>
              <a:t>1.2</a:t>
            </a:r>
            <a:r>
              <a:rPr kumimoji="1" lang="zh-CN" altLang="en-US" sz="2000" dirty="0">
                <a:solidFill>
                  <a:srgbClr val="2958A0"/>
                </a:solidFill>
                <a:sym typeface="+mn-ea"/>
              </a:rPr>
              <a:t> shape context举例说明</a:t>
            </a:r>
            <a:endParaRPr kumimoji="1" lang="zh-CN" altLang="en-US" sz="2000" dirty="0">
              <a:solidFill>
                <a:srgbClr val="2958A0"/>
              </a:solidFill>
            </a:endParaRPr>
          </a:p>
          <a:p>
            <a:r>
              <a:rPr kumimoji="1" sz="2000" dirty="0">
                <a:solidFill>
                  <a:srgbClr val="2958A0"/>
                </a:solidFill>
              </a:rPr>
              <a:t>（3）计算两个形状之间的代价矩阵</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69900" y="1047750"/>
            <a:ext cx="11238230" cy="1725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702935" y="1047750"/>
            <a:ext cx="1102360"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（知识回顾）</a:t>
            </a:r>
          </a:p>
        </p:txBody>
      </p:sp>
      <p:sp>
        <p:nvSpPr>
          <p:cNvPr id="8" name="矩形 7"/>
          <p:cNvSpPr/>
          <p:nvPr/>
        </p:nvSpPr>
        <p:spPr>
          <a:xfrm>
            <a:off x="469900" y="1241425"/>
            <a:ext cx="11036935"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利用卡方统计χ2 来计算点与点的相似度，即计算一个目标的形状直方图与另一目标的形状直方图之间的匹配代价，公式如下：</a:t>
            </a:r>
          </a:p>
        </p:txBody>
      </p:sp>
      <p:pic>
        <p:nvPicPr>
          <p:cNvPr id="10" name="图片 16"/>
          <p:cNvPicPr>
            <a:picLocks noChangeAspect="1"/>
          </p:cNvPicPr>
          <p:nvPr/>
        </p:nvPicPr>
        <p:blipFill>
          <a:blip r:embed="rId3"/>
          <a:stretch>
            <a:fillRect/>
          </a:stretch>
        </p:blipFill>
        <p:spPr>
          <a:xfrm>
            <a:off x="4450715" y="1605915"/>
            <a:ext cx="3607435" cy="676910"/>
          </a:xfrm>
          <a:prstGeom prst="rect">
            <a:avLst/>
          </a:prstGeom>
          <a:noFill/>
          <a:ln w="9525">
            <a:noFill/>
          </a:ln>
        </p:spPr>
      </p:pic>
      <p:sp>
        <p:nvSpPr>
          <p:cNvPr id="17" name="矩形 16"/>
          <p:cNvSpPr/>
          <p:nvPr/>
        </p:nvSpPr>
        <p:spPr>
          <a:xfrm>
            <a:off x="477520" y="2282825"/>
            <a:ext cx="11237595"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其中,hi(k)为形状P中点pi的形状直方图；hj(k)为形状Q中点qj的形状直方图；K为直方图中区域的总数（比如在这里，K=12 x 5 =60）；k为直方图里的一个具体区域</a:t>
            </a:r>
          </a:p>
        </p:txBody>
      </p:sp>
      <p:pic>
        <p:nvPicPr>
          <p:cNvPr id="18" name="图片 12"/>
          <p:cNvPicPr>
            <a:picLocks noChangeAspect="1"/>
          </p:cNvPicPr>
          <p:nvPr/>
        </p:nvPicPr>
        <p:blipFill>
          <a:blip r:embed="rId4"/>
          <a:stretch>
            <a:fillRect/>
          </a:stretch>
        </p:blipFill>
        <p:spPr>
          <a:xfrm>
            <a:off x="469583" y="3091498"/>
            <a:ext cx="5271135" cy="2148205"/>
          </a:xfrm>
          <a:prstGeom prst="rect">
            <a:avLst/>
          </a:prstGeom>
          <a:noFill/>
          <a:ln w="9525">
            <a:solidFill>
              <a:srgbClr val="2958A0"/>
            </a:solidFill>
          </a:ln>
        </p:spPr>
      </p:pic>
      <p:pic>
        <p:nvPicPr>
          <p:cNvPr id="19" name="图片 13"/>
          <p:cNvPicPr>
            <a:picLocks noChangeAspect="1"/>
          </p:cNvPicPr>
          <p:nvPr/>
        </p:nvPicPr>
        <p:blipFill>
          <a:blip r:embed="rId5"/>
          <a:stretch>
            <a:fillRect/>
          </a:stretch>
        </p:blipFill>
        <p:spPr>
          <a:xfrm>
            <a:off x="5907405" y="3091815"/>
            <a:ext cx="5962015" cy="2147570"/>
          </a:xfrm>
          <a:prstGeom prst="rect">
            <a:avLst/>
          </a:prstGeom>
          <a:noFill/>
          <a:ln w="9525">
            <a:solidFill>
              <a:srgbClr val="2958A0"/>
            </a:solidFill>
          </a:ln>
        </p:spPr>
      </p:pic>
      <p:sp>
        <p:nvSpPr>
          <p:cNvPr id="20" name="矩形 19"/>
          <p:cNvSpPr/>
          <p:nvPr/>
        </p:nvSpPr>
        <p:spPr>
          <a:xfrm>
            <a:off x="3656330" y="5377180"/>
            <a:ext cx="4864735"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（轮廓点A1的形状直方图与形状B各点的形状直方图计算匹配代价）</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5437505" cy="700405"/>
          </a:xfrm>
        </p:spPr>
        <p:txBody>
          <a:bodyPr/>
          <a:lstStyle/>
          <a:p>
            <a:r>
              <a:rPr kumimoji="1" lang="en-US" sz="2000" dirty="0">
                <a:solidFill>
                  <a:srgbClr val="2958A0"/>
                </a:solidFill>
                <a:sym typeface="+mn-ea"/>
              </a:rPr>
              <a:t>1.2</a:t>
            </a:r>
            <a:r>
              <a:rPr kumimoji="1" lang="zh-CN" altLang="en-US" sz="2000" dirty="0">
                <a:solidFill>
                  <a:srgbClr val="2958A0"/>
                </a:solidFill>
                <a:sym typeface="+mn-ea"/>
              </a:rPr>
              <a:t> shape context举例说明</a:t>
            </a:r>
            <a:endParaRPr kumimoji="1" lang="zh-CN" altLang="en-US" sz="2000" dirty="0">
              <a:solidFill>
                <a:srgbClr val="2958A0"/>
              </a:solidFill>
            </a:endParaRPr>
          </a:p>
          <a:p>
            <a:r>
              <a:rPr kumimoji="1" sz="2000" dirty="0">
                <a:solidFill>
                  <a:srgbClr val="2958A0"/>
                </a:solidFill>
              </a:rPr>
              <a:t>（3）计算两个形状之间的代价矩阵</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9" name="矩形 8"/>
          <p:cNvSpPr/>
          <p:nvPr/>
        </p:nvSpPr>
        <p:spPr>
          <a:xfrm>
            <a:off x="482600" y="986790"/>
            <a:ext cx="11036935" cy="450850"/>
          </a:xfrm>
          <a:prstGeom prst="rect">
            <a:avLst/>
          </a:prstGeom>
        </p:spPr>
        <p:txBody>
          <a:bodyPr wrap="square">
            <a:spAutoFit/>
          </a:bodyPr>
          <a:lstStyle/>
          <a:p>
            <a:pPr>
              <a:lnSpc>
                <a:spcPct val="130000"/>
              </a:lnSpc>
            </a:pPr>
            <a:r>
              <a:rPr lang="zh-CN" dirty="0">
                <a:solidFill>
                  <a:schemeClr val="tx1">
                    <a:lumMod val="95000"/>
                    <a:lumOff val="5000"/>
                  </a:schemeClr>
                </a:solidFill>
                <a:latin typeface="微软雅黑" charset="0"/>
                <a:ea typeface="微软雅黑" charset="0"/>
              </a:rPr>
              <a:t>以此类推，求形状A各点形状直方图与形状B各点的形状直方图的匹配代价，得到代价矩阵：</a:t>
            </a:r>
          </a:p>
        </p:txBody>
      </p:sp>
      <p:pic>
        <p:nvPicPr>
          <p:cNvPr id="26" name="图片 14"/>
          <p:cNvPicPr>
            <a:picLocks noChangeAspect="1"/>
          </p:cNvPicPr>
          <p:nvPr/>
        </p:nvPicPr>
        <p:blipFill>
          <a:blip r:embed="rId3"/>
          <a:stretch>
            <a:fillRect/>
          </a:stretch>
        </p:blipFill>
        <p:spPr>
          <a:xfrm>
            <a:off x="685801" y="1503363"/>
            <a:ext cx="5270500" cy="4764405"/>
          </a:xfrm>
          <a:prstGeom prst="rect">
            <a:avLst/>
          </a:prstGeom>
          <a:noFill/>
          <a:ln w="9525">
            <a:noFill/>
          </a:ln>
        </p:spPr>
      </p:pic>
      <p:pic>
        <p:nvPicPr>
          <p:cNvPr id="2" name="图片 1"/>
          <p:cNvPicPr>
            <a:picLocks noChangeAspect="1"/>
          </p:cNvPicPr>
          <p:nvPr/>
        </p:nvPicPr>
        <p:blipFill>
          <a:blip r:embed="rId4"/>
          <a:stretch>
            <a:fillRect/>
          </a:stretch>
        </p:blipFill>
        <p:spPr>
          <a:xfrm>
            <a:off x="7207250" y="2219325"/>
            <a:ext cx="3879850" cy="3879850"/>
          </a:xfrm>
          <a:prstGeom prst="rect">
            <a:avLst/>
          </a:prstGeom>
        </p:spPr>
      </p:pic>
      <p:sp>
        <p:nvSpPr>
          <p:cNvPr id="4" name="文本框 3"/>
          <p:cNvSpPr txBox="1"/>
          <p:nvPr/>
        </p:nvSpPr>
        <p:spPr>
          <a:xfrm>
            <a:off x="7757211" y="1849993"/>
            <a:ext cx="2779928"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visualization</a:t>
            </a:r>
            <a:r>
              <a:rPr kumimoji="1" lang="zh-CN" altLang="en-US" dirty="0"/>
              <a:t> </a:t>
            </a:r>
            <a:r>
              <a:rPr kumimoji="1" lang="en-US" altLang="zh-CN" dirty="0"/>
              <a:t>example</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1.2</a:t>
            </a:r>
            <a:r>
              <a:rPr kumimoji="1" lang="zh-CN" altLang="en-US" sz="2000" dirty="0">
                <a:solidFill>
                  <a:srgbClr val="2958A0"/>
                </a:solidFill>
                <a:sym typeface="+mn-ea"/>
              </a:rPr>
              <a:t> shape context举例说明</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4</a:t>
            </a:r>
            <a:r>
              <a:rPr kumimoji="1" lang="zh-CN" sz="2000" dirty="0">
                <a:solidFill>
                  <a:srgbClr val="2958A0"/>
                </a:solidFill>
              </a:rPr>
              <a:t>）</a:t>
            </a:r>
            <a:r>
              <a:rPr kumimoji="1" sz="2000" dirty="0">
                <a:solidFill>
                  <a:srgbClr val="2958A0"/>
                </a:solidFill>
              </a:rPr>
              <a:t>使用匈牙利算法计算总体代价值最低的点集对应关系</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9" name="矩形 8"/>
          <p:cNvSpPr/>
          <p:nvPr/>
        </p:nvSpPr>
        <p:spPr>
          <a:xfrm>
            <a:off x="482600" y="986790"/>
            <a:ext cx="11036935" cy="450850"/>
          </a:xfrm>
          <a:prstGeom prst="rect">
            <a:avLst/>
          </a:prstGeom>
        </p:spPr>
        <p:txBody>
          <a:bodyPr wrap="square">
            <a:spAutoFit/>
          </a:bodyPr>
          <a:lstStyle/>
          <a:p>
            <a:pPr>
              <a:lnSpc>
                <a:spcPct val="130000"/>
              </a:lnSpc>
            </a:pPr>
            <a:r>
              <a:rPr lang="zh-CN" dirty="0">
                <a:solidFill>
                  <a:schemeClr val="tx1">
                    <a:lumMod val="95000"/>
                    <a:lumOff val="5000"/>
                  </a:schemeClr>
                </a:solidFill>
                <a:latin typeface="微软雅黑" charset="0"/>
                <a:ea typeface="微软雅黑" charset="0"/>
              </a:rPr>
              <a:t>基于（3）中计算得到的代价矩阵C，使用匈牙利算法进行点的匹配操作，使得总损失最小。</a:t>
            </a:r>
          </a:p>
        </p:txBody>
      </p:sp>
      <p:sp>
        <p:nvSpPr>
          <p:cNvPr id="2" name="文本占位符 2"/>
          <p:cNvSpPr>
            <a:spLocks noGrp="1"/>
          </p:cNvSpPr>
          <p:nvPr/>
        </p:nvSpPr>
        <p:spPr>
          <a:xfrm>
            <a:off x="265430" y="2620010"/>
            <a:ext cx="6897370" cy="70040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9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sz="2000" dirty="0">
              <a:solidFill>
                <a:srgbClr val="2958A0"/>
              </a:solidFill>
            </a:endParaRPr>
          </a:p>
        </p:txBody>
      </p:sp>
      <p:sp>
        <p:nvSpPr>
          <p:cNvPr id="4" name="矩形 3"/>
          <p:cNvSpPr/>
          <p:nvPr/>
        </p:nvSpPr>
        <p:spPr>
          <a:xfrm>
            <a:off x="406400" y="3168015"/>
            <a:ext cx="11036935" cy="1250950"/>
          </a:xfrm>
          <a:prstGeom prst="rect">
            <a:avLst/>
          </a:prstGeom>
        </p:spPr>
        <p:txBody>
          <a:bodyPr wrap="square">
            <a:spAutoFit/>
          </a:bodyPr>
          <a:lstStyle/>
          <a:p>
            <a:pPr>
              <a:lnSpc>
                <a:spcPct val="130000"/>
              </a:lnSpc>
            </a:pPr>
            <a:r>
              <a:rPr lang="zh-CN" dirty="0">
                <a:solidFill>
                  <a:schemeClr val="tx1">
                    <a:lumMod val="95000"/>
                    <a:lumOff val="5000"/>
                  </a:schemeClr>
                </a:solidFill>
                <a:latin typeface="微软雅黑" charset="0"/>
                <a:ea typeface="微软雅黑" charset="0"/>
              </a:rPr>
              <a:t>美国数学家哈罗德·库恩于1965年提出该算法，它是一种关于指派问题的求解方法。该算法引用了匈牙利数学家康尼格的一个关于矩阵中独立0元素个数的定理：</a:t>
            </a:r>
            <a:r>
              <a:rPr lang="zh-CN" sz="2000" b="1" dirty="0">
                <a:solidFill>
                  <a:schemeClr val="tx1">
                    <a:lumMod val="95000"/>
                    <a:lumOff val="5000"/>
                  </a:schemeClr>
                </a:solidFill>
                <a:latin typeface="微软雅黑" charset="0"/>
                <a:ea typeface="微软雅黑" charset="0"/>
              </a:rPr>
              <a:t>矩阵中独立0元素的个数等于能够覆盖所有0元素的最少直线数</a:t>
            </a:r>
            <a:r>
              <a:rPr lang="zh-CN" dirty="0">
                <a:solidFill>
                  <a:schemeClr val="tx1">
                    <a:lumMod val="95000"/>
                    <a:lumOff val="5000"/>
                  </a:schemeClr>
                </a:solidFill>
                <a:latin typeface="微软雅黑" charset="0"/>
                <a:ea typeface="微软雅黑" charset="0"/>
              </a:rPr>
              <a:t>。由此该算法得名“匈牙利算法”。</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1</a:t>
            </a:r>
            <a:r>
              <a:rPr kumimoji="1" lang="zh-CN" sz="2000" dirty="0">
                <a:solidFill>
                  <a:srgbClr val="2958A0"/>
                </a:solidFill>
              </a:rPr>
              <a:t>）原理解释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9" name="矩形 8"/>
          <p:cNvSpPr/>
          <p:nvPr/>
        </p:nvSpPr>
        <p:spPr>
          <a:xfrm>
            <a:off x="482600" y="986790"/>
            <a:ext cx="11036935" cy="450850"/>
          </a:xfrm>
          <a:prstGeom prst="rect">
            <a:avLst/>
          </a:prstGeom>
        </p:spPr>
        <p:txBody>
          <a:bodyPr wrap="square">
            <a:spAutoFit/>
          </a:bodyPr>
          <a:lstStyle/>
          <a:p>
            <a:pPr>
              <a:lnSpc>
                <a:spcPct val="130000"/>
              </a:lnSpc>
            </a:pPr>
            <a:r>
              <a:rPr lang="zh-CN" dirty="0">
                <a:solidFill>
                  <a:schemeClr val="tx1">
                    <a:lumMod val="95000"/>
                    <a:lumOff val="5000"/>
                  </a:schemeClr>
                </a:solidFill>
                <a:latin typeface="微软雅黑" charset="0"/>
                <a:ea typeface="微软雅黑" charset="0"/>
              </a:rPr>
              <a:t>匈牙利算法示例：把下图左边的1，2，3，4和右边a，b，c，d来进行最大匹配</a:t>
            </a:r>
          </a:p>
        </p:txBody>
      </p:sp>
      <p:pic>
        <p:nvPicPr>
          <p:cNvPr id="19" name="图片 1"/>
          <p:cNvPicPr>
            <a:picLocks noChangeAspect="1"/>
          </p:cNvPicPr>
          <p:nvPr/>
        </p:nvPicPr>
        <p:blipFill>
          <a:blip r:embed="rId3"/>
          <a:stretch>
            <a:fillRect/>
          </a:stretch>
        </p:blipFill>
        <p:spPr>
          <a:xfrm>
            <a:off x="4826000" y="1695450"/>
            <a:ext cx="2540000" cy="34671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1</a:t>
            </a:r>
            <a:r>
              <a:rPr kumimoji="1" lang="zh-CN" sz="2000" dirty="0">
                <a:solidFill>
                  <a:srgbClr val="2958A0"/>
                </a:solidFill>
              </a:rPr>
              <a:t>）原理解释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9" name="矩形 8"/>
          <p:cNvSpPr/>
          <p:nvPr/>
        </p:nvSpPr>
        <p:spPr>
          <a:xfrm>
            <a:off x="730885" y="1442720"/>
            <a:ext cx="3147060" cy="810260"/>
          </a:xfrm>
          <a:prstGeom prst="rect">
            <a:avLst/>
          </a:prstGeom>
        </p:spPr>
        <p:txBody>
          <a:bodyPr wrap="square">
            <a:spAutoFit/>
          </a:bodyPr>
          <a:lstStyle/>
          <a:p>
            <a:pPr marL="342900" indent="-342900">
              <a:lnSpc>
                <a:spcPct val="130000"/>
              </a:lnSpc>
              <a:buFont typeface="+mj-ea"/>
              <a:buAutoNum type="circleNumDbPlain"/>
            </a:pPr>
            <a:r>
              <a:rPr lang="zh-CN" dirty="0">
                <a:solidFill>
                  <a:schemeClr val="tx1">
                    <a:lumMod val="95000"/>
                    <a:lumOff val="5000"/>
                  </a:schemeClr>
                </a:solidFill>
                <a:latin typeface="微软雅黑" charset="0"/>
                <a:ea typeface="微软雅黑" charset="0"/>
              </a:rPr>
              <a:t>给1分配a，1和a连上红线表示建立匹配</a:t>
            </a:r>
          </a:p>
        </p:txBody>
      </p:sp>
      <p:pic>
        <p:nvPicPr>
          <p:cNvPr id="20" name="图片 2"/>
          <p:cNvPicPr>
            <a:picLocks noChangeAspect="1"/>
          </p:cNvPicPr>
          <p:nvPr/>
        </p:nvPicPr>
        <p:blipFill>
          <a:blip r:embed="rId3"/>
          <a:stretch>
            <a:fillRect/>
          </a:stretch>
        </p:blipFill>
        <p:spPr>
          <a:xfrm>
            <a:off x="1015365" y="2774950"/>
            <a:ext cx="2578100" cy="3441700"/>
          </a:xfrm>
          <a:prstGeom prst="rect">
            <a:avLst/>
          </a:prstGeom>
          <a:noFill/>
          <a:ln w="9525">
            <a:noFill/>
          </a:ln>
        </p:spPr>
      </p:pic>
      <p:sp>
        <p:nvSpPr>
          <p:cNvPr id="4" name="矩形 3"/>
          <p:cNvSpPr/>
          <p:nvPr/>
        </p:nvSpPr>
        <p:spPr>
          <a:xfrm>
            <a:off x="7877175" y="1442720"/>
            <a:ext cx="4277995" cy="1170305"/>
          </a:xfrm>
          <a:prstGeom prst="rect">
            <a:avLst/>
          </a:prstGeom>
        </p:spPr>
        <p:txBody>
          <a:bodyPr wrap="square">
            <a:spAutoFit/>
          </a:bodyPr>
          <a:lstStyle/>
          <a:p>
            <a:pPr marL="342900" indent="-342900">
              <a:lnSpc>
                <a:spcPct val="130000"/>
              </a:lnSpc>
              <a:buFont typeface="+mj-ea"/>
              <a:buAutoNum type="circleNumDbPlain" startAt="3"/>
            </a:pPr>
            <a:r>
              <a:rPr lang="zh-CN" dirty="0">
                <a:solidFill>
                  <a:schemeClr val="tx1">
                    <a:lumMod val="95000"/>
                    <a:lumOff val="5000"/>
                  </a:schemeClr>
                </a:solidFill>
                <a:latin typeface="微软雅黑" charset="0"/>
                <a:ea typeface="微软雅黑" charset="0"/>
              </a:rPr>
              <a:t>给3分配，发现与3相连的a,b已经有所属了。于是尝试给1重新分配，则把1-a的分配拆掉，用蓝线表示</a:t>
            </a:r>
          </a:p>
        </p:txBody>
      </p:sp>
      <p:sp>
        <p:nvSpPr>
          <p:cNvPr id="6" name="矩形 5"/>
          <p:cNvSpPr/>
          <p:nvPr/>
        </p:nvSpPr>
        <p:spPr>
          <a:xfrm>
            <a:off x="5050155" y="1442720"/>
            <a:ext cx="3147060" cy="450850"/>
          </a:xfrm>
          <a:prstGeom prst="rect">
            <a:avLst/>
          </a:prstGeom>
        </p:spPr>
        <p:txBody>
          <a:bodyPr wrap="square">
            <a:spAutoFit/>
          </a:bodyPr>
          <a:lstStyle/>
          <a:p>
            <a:pPr marL="342900" indent="-342900">
              <a:lnSpc>
                <a:spcPct val="130000"/>
              </a:lnSpc>
              <a:buFont typeface="+mj-ea"/>
              <a:buAutoNum type="circleNumDbPlain" startAt="2"/>
            </a:pPr>
            <a:r>
              <a:rPr lang="zh-CN" dirty="0">
                <a:solidFill>
                  <a:schemeClr val="tx1">
                    <a:lumMod val="95000"/>
                    <a:lumOff val="5000"/>
                  </a:schemeClr>
                </a:solidFill>
                <a:latin typeface="微软雅黑" charset="0"/>
                <a:ea typeface="微软雅黑" charset="0"/>
              </a:rPr>
              <a:t>给2分配b</a:t>
            </a:r>
          </a:p>
        </p:txBody>
      </p:sp>
      <p:pic>
        <p:nvPicPr>
          <p:cNvPr id="21" name="图片 3"/>
          <p:cNvPicPr>
            <a:picLocks noChangeAspect="1"/>
          </p:cNvPicPr>
          <p:nvPr/>
        </p:nvPicPr>
        <p:blipFill>
          <a:blip r:embed="rId4"/>
          <a:stretch>
            <a:fillRect/>
          </a:stretch>
        </p:blipFill>
        <p:spPr>
          <a:xfrm>
            <a:off x="4883150" y="2736850"/>
            <a:ext cx="2425700" cy="3479800"/>
          </a:xfrm>
          <a:prstGeom prst="rect">
            <a:avLst/>
          </a:prstGeom>
          <a:noFill/>
          <a:ln w="9525">
            <a:noFill/>
          </a:ln>
        </p:spPr>
      </p:pic>
      <p:pic>
        <p:nvPicPr>
          <p:cNvPr id="22" name="图片 4"/>
          <p:cNvPicPr>
            <a:picLocks noChangeAspect="1"/>
          </p:cNvPicPr>
          <p:nvPr/>
        </p:nvPicPr>
        <p:blipFill>
          <a:blip r:embed="rId5"/>
          <a:stretch>
            <a:fillRect/>
          </a:stretch>
        </p:blipFill>
        <p:spPr>
          <a:xfrm>
            <a:off x="8710295" y="2881630"/>
            <a:ext cx="2297430" cy="319024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1</a:t>
            </a:r>
            <a:r>
              <a:rPr kumimoji="1" lang="zh-CN" sz="2000" dirty="0">
                <a:solidFill>
                  <a:srgbClr val="2958A0"/>
                </a:solidFill>
              </a:rPr>
              <a:t>）原理解释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9" name="矩形 8"/>
          <p:cNvSpPr/>
          <p:nvPr/>
        </p:nvSpPr>
        <p:spPr>
          <a:xfrm>
            <a:off x="532130" y="920750"/>
            <a:ext cx="3772535" cy="1889760"/>
          </a:xfrm>
          <a:prstGeom prst="rect">
            <a:avLst/>
          </a:prstGeom>
        </p:spPr>
        <p:txBody>
          <a:bodyPr wrap="square">
            <a:spAutoFit/>
          </a:bodyPr>
          <a:lstStyle/>
          <a:p>
            <a:pPr marL="342900" indent="-342900">
              <a:lnSpc>
                <a:spcPct val="130000"/>
              </a:lnSpc>
              <a:buFont typeface="+mj-ea"/>
              <a:buAutoNum type="circleNumDbPlain" startAt="4"/>
            </a:pPr>
            <a:r>
              <a:rPr lang="zh-CN" dirty="0">
                <a:solidFill>
                  <a:schemeClr val="tx1">
                    <a:lumMod val="95000"/>
                    <a:lumOff val="5000"/>
                  </a:schemeClr>
                </a:solidFill>
                <a:latin typeface="微软雅黑" charset="0"/>
                <a:ea typeface="微软雅黑" charset="0"/>
              </a:rPr>
              <a:t>重新分配1时，发现与b无法分配给1，因为b已经与2相匹配。于是尝试给2重新分配，把原来的2-b分配拆掉，用蓝线表示。2重新分配到c，2-c用红线表示。</a:t>
            </a:r>
          </a:p>
        </p:txBody>
      </p:sp>
      <p:sp>
        <p:nvSpPr>
          <p:cNvPr id="4" name="矩形 3"/>
          <p:cNvSpPr/>
          <p:nvPr/>
        </p:nvSpPr>
        <p:spPr>
          <a:xfrm>
            <a:off x="8313420" y="920750"/>
            <a:ext cx="3642995" cy="810260"/>
          </a:xfrm>
          <a:prstGeom prst="rect">
            <a:avLst/>
          </a:prstGeom>
        </p:spPr>
        <p:txBody>
          <a:bodyPr wrap="square">
            <a:spAutoFit/>
          </a:bodyPr>
          <a:lstStyle/>
          <a:p>
            <a:pPr marL="342900" indent="-342900">
              <a:lnSpc>
                <a:spcPct val="130000"/>
              </a:lnSpc>
              <a:buFont typeface="+mj-ea"/>
              <a:buAutoNum type="circleNumDbPlain" startAt="6"/>
            </a:pPr>
            <a:r>
              <a:rPr lang="zh-CN" dirty="0">
                <a:solidFill>
                  <a:schemeClr val="tx1">
                    <a:lumMod val="95000"/>
                    <a:lumOff val="5000"/>
                  </a:schemeClr>
                </a:solidFill>
                <a:latin typeface="微软雅黑" charset="0"/>
                <a:ea typeface="微软雅黑" charset="0"/>
              </a:rPr>
              <a:t>最后，3就可以分配到a，3-a用红线表示</a:t>
            </a:r>
          </a:p>
        </p:txBody>
      </p:sp>
      <p:sp>
        <p:nvSpPr>
          <p:cNvPr id="6" name="矩形 5"/>
          <p:cNvSpPr/>
          <p:nvPr/>
        </p:nvSpPr>
        <p:spPr>
          <a:xfrm>
            <a:off x="4517390" y="920750"/>
            <a:ext cx="3147060" cy="810260"/>
          </a:xfrm>
          <a:prstGeom prst="rect">
            <a:avLst/>
          </a:prstGeom>
        </p:spPr>
        <p:txBody>
          <a:bodyPr wrap="square">
            <a:spAutoFit/>
          </a:bodyPr>
          <a:lstStyle/>
          <a:p>
            <a:pPr marL="342900" indent="-342900">
              <a:lnSpc>
                <a:spcPct val="130000"/>
              </a:lnSpc>
              <a:buFont typeface="+mj-ea"/>
              <a:buAutoNum type="circleNumDbPlain" startAt="5"/>
            </a:pPr>
            <a:r>
              <a:rPr lang="zh-CN" dirty="0">
                <a:solidFill>
                  <a:schemeClr val="tx1">
                    <a:lumMod val="95000"/>
                    <a:lumOff val="5000"/>
                  </a:schemeClr>
                </a:solidFill>
                <a:latin typeface="微软雅黑" charset="0"/>
                <a:ea typeface="微软雅黑" charset="0"/>
              </a:rPr>
              <a:t>1可以重新分配到b,1-b用红线表示</a:t>
            </a:r>
          </a:p>
        </p:txBody>
      </p:sp>
      <p:pic>
        <p:nvPicPr>
          <p:cNvPr id="23" name="图片 5"/>
          <p:cNvPicPr>
            <a:picLocks noChangeAspect="1"/>
          </p:cNvPicPr>
          <p:nvPr/>
        </p:nvPicPr>
        <p:blipFill>
          <a:blip r:embed="rId3"/>
          <a:stretch>
            <a:fillRect/>
          </a:stretch>
        </p:blipFill>
        <p:spPr>
          <a:xfrm>
            <a:off x="1211580" y="2861310"/>
            <a:ext cx="2413000" cy="3416300"/>
          </a:xfrm>
          <a:prstGeom prst="rect">
            <a:avLst/>
          </a:prstGeom>
          <a:noFill/>
          <a:ln w="9525">
            <a:noFill/>
          </a:ln>
        </p:spPr>
      </p:pic>
      <p:pic>
        <p:nvPicPr>
          <p:cNvPr id="24" name="图片 6"/>
          <p:cNvPicPr>
            <a:picLocks noChangeAspect="1"/>
          </p:cNvPicPr>
          <p:nvPr/>
        </p:nvPicPr>
        <p:blipFill>
          <a:blip r:embed="rId4"/>
          <a:stretch>
            <a:fillRect/>
          </a:stretch>
        </p:blipFill>
        <p:spPr>
          <a:xfrm>
            <a:off x="4864100" y="2886710"/>
            <a:ext cx="2463800" cy="3390900"/>
          </a:xfrm>
          <a:prstGeom prst="rect">
            <a:avLst/>
          </a:prstGeom>
          <a:noFill/>
          <a:ln w="9525">
            <a:noFill/>
          </a:ln>
        </p:spPr>
      </p:pic>
      <p:pic>
        <p:nvPicPr>
          <p:cNvPr id="25" name="图片 7"/>
          <p:cNvPicPr>
            <a:picLocks noChangeAspect="1"/>
          </p:cNvPicPr>
          <p:nvPr/>
        </p:nvPicPr>
        <p:blipFill>
          <a:blip r:embed="rId5"/>
          <a:stretch>
            <a:fillRect/>
          </a:stretch>
        </p:blipFill>
        <p:spPr>
          <a:xfrm>
            <a:off x="8961120" y="2804795"/>
            <a:ext cx="2347595" cy="32893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目录</a:t>
            </a:r>
          </a:p>
        </p:txBody>
      </p:sp>
      <p:sp>
        <p:nvSpPr>
          <p:cNvPr id="4" name="文本占位符 3"/>
          <p:cNvSpPr>
            <a:spLocks noGrp="1"/>
          </p:cNvSpPr>
          <p:nvPr>
            <p:ph type="body" sz="quarter" idx="12"/>
          </p:nvPr>
        </p:nvSpPr>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a:xfrm>
            <a:off x="40005" y="3001645"/>
            <a:ext cx="5086350" cy="1254125"/>
          </a:xfrm>
        </p:spPr>
        <p:txBody>
          <a:bodyPr/>
          <a:lstStyle/>
          <a:p>
            <a:r>
              <a:rPr lang="zh-CN" altLang="en-US" sz="3200" dirty="0">
                <a:solidFill>
                  <a:srgbClr val="000000"/>
                </a:solidFill>
                <a:latin typeface="Segoe UI"/>
                <a:ea typeface="微软雅黑" charset="0"/>
              </a:rPr>
              <a:t>原理解释</a:t>
            </a:r>
          </a:p>
          <a:p>
            <a:r>
              <a:rPr lang="en-US" altLang="zh-CN" sz="3200" dirty="0">
                <a:solidFill>
                  <a:srgbClr val="000000"/>
                </a:solidFill>
                <a:latin typeface="Segoe UI"/>
                <a:ea typeface="微软雅黑" charset="0"/>
                <a:sym typeface="+mn-ea"/>
              </a:rPr>
              <a:t>PART</a:t>
            </a:r>
            <a:r>
              <a:rPr lang="zh-CN" altLang="en-US" sz="3200" dirty="0">
                <a:solidFill>
                  <a:srgbClr val="000000"/>
                </a:solidFill>
                <a:latin typeface="Segoe UI"/>
                <a:ea typeface="微软雅黑" charset="0"/>
                <a:sym typeface="+mn-ea"/>
              </a:rPr>
              <a:t> </a:t>
            </a:r>
            <a:r>
              <a:rPr lang="en-US" altLang="zh-CN" sz="3200" dirty="0">
                <a:solidFill>
                  <a:srgbClr val="000000"/>
                </a:solidFill>
                <a:latin typeface="Segoe UI"/>
                <a:ea typeface="微软雅黑" charset="0"/>
                <a:sym typeface="+mn-ea"/>
              </a:rPr>
              <a:t>ONE</a:t>
            </a:r>
            <a:endParaRPr lang="zh-CN" altLang="en-US" sz="4000" dirty="0">
              <a:solidFill>
                <a:srgbClr val="000000"/>
              </a:solidFill>
              <a:latin typeface="Segoe UI"/>
              <a:ea typeface="微软雅黑" charset="0"/>
            </a:endParaRPr>
          </a:p>
          <a:p>
            <a:endParaRPr lang="zh-CN" altLang="en-US" sz="4000" dirty="0">
              <a:solidFill>
                <a:srgbClr val="000000"/>
              </a:solidFill>
              <a:latin typeface="Segoe UI"/>
              <a:ea typeface="微软雅黑" charset="0"/>
            </a:endParaRPr>
          </a:p>
        </p:txBody>
      </p:sp>
      <p:sp>
        <p:nvSpPr>
          <p:cNvPr id="8" name="文本占位符 7"/>
          <p:cNvSpPr>
            <a:spLocks noGrp="1"/>
          </p:cNvSpPr>
          <p:nvPr>
            <p:ph type="body" sz="quarter" idx="16"/>
          </p:nvPr>
        </p:nvSpPr>
        <p:spPr>
          <a:xfrm>
            <a:off x="3531870" y="3001645"/>
            <a:ext cx="5087620" cy="1254125"/>
          </a:xfrm>
        </p:spPr>
        <p:txBody>
          <a:bodyPr/>
          <a:lstStyle/>
          <a:p>
            <a:r>
              <a:rPr lang="zh-CN" altLang="en-US" sz="3200" dirty="0">
                <a:solidFill>
                  <a:srgbClr val="000000"/>
                </a:solidFill>
                <a:latin typeface="Segoe UI"/>
                <a:ea typeface="微软雅黑" charset="0"/>
              </a:rPr>
              <a:t>代码展示</a:t>
            </a:r>
          </a:p>
          <a:p>
            <a:r>
              <a:rPr lang="en-US" altLang="zh-CN" sz="3200" dirty="0">
                <a:solidFill>
                  <a:srgbClr val="000000"/>
                </a:solidFill>
                <a:latin typeface="Segoe UI"/>
                <a:ea typeface="微软雅黑" charset="0"/>
                <a:sym typeface="+mn-ea"/>
              </a:rPr>
              <a:t>PART</a:t>
            </a:r>
            <a:r>
              <a:rPr lang="zh-CN" altLang="en-US" sz="3200" dirty="0">
                <a:solidFill>
                  <a:srgbClr val="000000"/>
                </a:solidFill>
                <a:latin typeface="Segoe UI"/>
                <a:ea typeface="微软雅黑" charset="0"/>
                <a:sym typeface="+mn-ea"/>
              </a:rPr>
              <a:t> </a:t>
            </a:r>
            <a:r>
              <a:rPr lang="en-US" altLang="zh-CN" sz="3200" dirty="0">
                <a:solidFill>
                  <a:srgbClr val="000000"/>
                </a:solidFill>
                <a:latin typeface="Segoe UI"/>
                <a:ea typeface="微软雅黑" charset="0"/>
                <a:sym typeface="+mn-ea"/>
              </a:rPr>
              <a:t>TWO</a:t>
            </a:r>
            <a:endParaRPr lang="zh-CN" altLang="en-US" sz="3200" dirty="0">
              <a:solidFill>
                <a:srgbClr val="000000"/>
              </a:solidFill>
              <a:latin typeface="Segoe UI"/>
              <a:ea typeface="微软雅黑" charset="0"/>
            </a:endParaRPr>
          </a:p>
          <a:p>
            <a:endParaRPr lang="zh-CN" altLang="en-US" sz="3200" dirty="0">
              <a:solidFill>
                <a:srgbClr val="000000"/>
              </a:solidFill>
              <a:latin typeface="Segoe UI"/>
              <a:ea typeface="微软雅黑" charset="0"/>
            </a:endParaRPr>
          </a:p>
        </p:txBody>
      </p:sp>
      <p:sp>
        <p:nvSpPr>
          <p:cNvPr id="10" name="文本占位符 9"/>
          <p:cNvSpPr>
            <a:spLocks noGrp="1"/>
          </p:cNvSpPr>
          <p:nvPr>
            <p:ph type="body" sz="quarter" idx="18"/>
          </p:nvPr>
        </p:nvSpPr>
        <p:spPr>
          <a:xfrm>
            <a:off x="7105650" y="3001645"/>
            <a:ext cx="5086350" cy="1254125"/>
          </a:xfrm>
        </p:spPr>
        <p:txBody>
          <a:bodyPr/>
          <a:lstStyle/>
          <a:p>
            <a:r>
              <a:rPr lang="zh-CN" altLang="en-US" sz="3200" dirty="0">
                <a:solidFill>
                  <a:srgbClr val="000000"/>
                </a:solidFill>
                <a:latin typeface="Segoe UI"/>
                <a:ea typeface="微软雅黑" charset="0"/>
              </a:rPr>
              <a:t>实验结果</a:t>
            </a:r>
          </a:p>
          <a:p>
            <a:r>
              <a:rPr lang="en-US" altLang="zh-CN" sz="3200" dirty="0">
                <a:solidFill>
                  <a:srgbClr val="000000"/>
                </a:solidFill>
                <a:latin typeface="Segoe UI"/>
                <a:ea typeface="微软雅黑" charset="0"/>
                <a:sym typeface="+mn-ea"/>
              </a:rPr>
              <a:t>PART</a:t>
            </a:r>
            <a:r>
              <a:rPr lang="zh-CN" altLang="en-US" sz="3200" dirty="0">
                <a:solidFill>
                  <a:srgbClr val="000000"/>
                </a:solidFill>
                <a:latin typeface="Segoe UI"/>
                <a:ea typeface="微软雅黑" charset="0"/>
                <a:sym typeface="+mn-ea"/>
              </a:rPr>
              <a:t> </a:t>
            </a:r>
            <a:r>
              <a:rPr lang="en-US" altLang="zh-CN" sz="3200" dirty="0">
                <a:solidFill>
                  <a:srgbClr val="000000"/>
                </a:solidFill>
                <a:latin typeface="Segoe UI"/>
                <a:ea typeface="微软雅黑" charset="0"/>
                <a:sym typeface="+mn-ea"/>
              </a:rPr>
              <a:t>THREE</a:t>
            </a:r>
            <a:endParaRPr lang="zh-CN" altLang="en-US" sz="4000" dirty="0">
              <a:solidFill>
                <a:srgbClr val="000000"/>
              </a:solidFill>
              <a:latin typeface="Segoe UI"/>
              <a:ea typeface="微软雅黑" charset="0"/>
            </a:endParaRPr>
          </a:p>
          <a:p>
            <a:endParaRPr lang="zh-CN" altLang="en-US" sz="4000" dirty="0">
              <a:solidFill>
                <a:srgbClr val="000000"/>
              </a:solidFill>
              <a:latin typeface="Segoe UI"/>
              <a:ea typeface="微软雅黑" charset="0"/>
            </a:endParaRPr>
          </a:p>
        </p:txBody>
      </p:sp>
      <p:sp>
        <p:nvSpPr>
          <p:cNvPr id="18" name="矩形 17"/>
          <p:cNvSpPr/>
          <p:nvPr/>
        </p:nvSpPr>
        <p:spPr>
          <a:xfrm>
            <a:off x="1092835" y="4237355"/>
            <a:ext cx="2980690" cy="167640"/>
          </a:xfrm>
          <a:prstGeom prst="rect">
            <a:avLst/>
          </a:prstGeom>
          <a:solidFill>
            <a:srgbClr val="2958A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4585335" y="4237355"/>
            <a:ext cx="2980690" cy="167640"/>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8077835" y="4237355"/>
            <a:ext cx="2980690" cy="167640"/>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450850"/>
          </a:xfrm>
          <a:prstGeom prst="rect">
            <a:avLst/>
          </a:prstGeom>
        </p:spPr>
        <p:txBody>
          <a:bodyPr wrap="square">
            <a:spAutoFit/>
          </a:bodyPr>
          <a:lstStyle/>
          <a:p>
            <a:pPr>
              <a:lnSpc>
                <a:spcPct val="130000"/>
              </a:lnSpc>
            </a:pPr>
            <a:r>
              <a:rPr lang="zh-CN" dirty="0">
                <a:solidFill>
                  <a:schemeClr val="tx1">
                    <a:lumMod val="95000"/>
                    <a:lumOff val="5000"/>
                  </a:schemeClr>
                </a:solidFill>
                <a:latin typeface="微软雅黑" charset="0"/>
                <a:ea typeface="微软雅黑" charset="0"/>
              </a:rPr>
              <a:t>假设下图的矩阵是某两个形状的代价矩阵，使用匈牙利算法</a:t>
            </a:r>
          </a:p>
        </p:txBody>
      </p:sp>
      <p:pic>
        <p:nvPicPr>
          <p:cNvPr id="27" name="图片 15"/>
          <p:cNvPicPr>
            <a:picLocks noChangeAspect="1"/>
          </p:cNvPicPr>
          <p:nvPr/>
        </p:nvPicPr>
        <p:blipFill>
          <a:blip r:embed="rId3"/>
          <a:stretch>
            <a:fillRect/>
          </a:stretch>
        </p:blipFill>
        <p:spPr>
          <a:xfrm>
            <a:off x="802005" y="1503680"/>
            <a:ext cx="10587990" cy="4658995"/>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450850"/>
          </a:xfrm>
          <a:prstGeom prst="rect">
            <a:avLst/>
          </a:prstGeom>
        </p:spPr>
        <p:txBody>
          <a:bodyPr wrap="square">
            <a:spAutoFit/>
          </a:bodyPr>
          <a:lstStyle/>
          <a:p>
            <a:pPr>
              <a:lnSpc>
                <a:spcPct val="130000"/>
              </a:lnSpc>
            </a:pPr>
            <a:r>
              <a:rPr lang="zh-CN" dirty="0">
                <a:solidFill>
                  <a:schemeClr val="tx1">
                    <a:lumMod val="95000"/>
                    <a:lumOff val="5000"/>
                  </a:schemeClr>
                </a:solidFill>
                <a:latin typeface="微软雅黑" charset="0"/>
                <a:ea typeface="微软雅黑" charset="0"/>
              </a:rPr>
              <a:t>①　找到每一行的最小值，并减去最小值</a:t>
            </a:r>
          </a:p>
        </p:txBody>
      </p:sp>
      <p:pic>
        <p:nvPicPr>
          <p:cNvPr id="29" name="图片 17"/>
          <p:cNvPicPr>
            <a:picLocks noChangeAspect="1"/>
          </p:cNvPicPr>
          <p:nvPr/>
        </p:nvPicPr>
        <p:blipFill>
          <a:blip r:embed="rId3"/>
          <a:stretch>
            <a:fillRect/>
          </a:stretch>
        </p:blipFill>
        <p:spPr>
          <a:xfrm>
            <a:off x="1313815" y="1676400"/>
            <a:ext cx="4800600" cy="4521200"/>
          </a:xfrm>
          <a:prstGeom prst="rect">
            <a:avLst/>
          </a:prstGeom>
          <a:noFill/>
          <a:ln w="9525">
            <a:solidFill>
              <a:srgbClr val="2958A0"/>
            </a:solidFill>
          </a:ln>
        </p:spPr>
      </p:pic>
      <p:pic>
        <p:nvPicPr>
          <p:cNvPr id="31" name="图片 19"/>
          <p:cNvPicPr>
            <a:picLocks noChangeAspect="1"/>
          </p:cNvPicPr>
          <p:nvPr/>
        </p:nvPicPr>
        <p:blipFill>
          <a:blip r:embed="rId4"/>
          <a:stretch>
            <a:fillRect/>
          </a:stretch>
        </p:blipFill>
        <p:spPr>
          <a:xfrm>
            <a:off x="6757035" y="1676400"/>
            <a:ext cx="4762500" cy="4445000"/>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450850"/>
          </a:xfrm>
          <a:prstGeom prst="rect">
            <a:avLst/>
          </a:prstGeom>
        </p:spPr>
        <p:txBody>
          <a:bodyPr wrap="square">
            <a:spAutoFit/>
          </a:bodyPr>
          <a:lstStyle/>
          <a:p>
            <a:pPr>
              <a:lnSpc>
                <a:spcPct val="130000"/>
              </a:lnSpc>
            </a:pPr>
            <a:r>
              <a:rPr lang="zh-CN" dirty="0">
                <a:solidFill>
                  <a:schemeClr val="tx1">
                    <a:lumMod val="95000"/>
                    <a:lumOff val="5000"/>
                  </a:schemeClr>
                </a:solidFill>
                <a:latin typeface="微软雅黑" charset="0"/>
                <a:ea typeface="微软雅黑" charset="0"/>
              </a:rPr>
              <a:t>②　找到每一列的最小值，并减去最小值</a:t>
            </a:r>
          </a:p>
        </p:txBody>
      </p:sp>
      <p:pic>
        <p:nvPicPr>
          <p:cNvPr id="30" name="图片 18"/>
          <p:cNvPicPr>
            <a:picLocks noChangeAspect="1"/>
          </p:cNvPicPr>
          <p:nvPr/>
        </p:nvPicPr>
        <p:blipFill>
          <a:blip r:embed="rId3"/>
          <a:stretch>
            <a:fillRect/>
          </a:stretch>
        </p:blipFill>
        <p:spPr>
          <a:xfrm>
            <a:off x="919480" y="1676400"/>
            <a:ext cx="4800600" cy="4724400"/>
          </a:xfrm>
          <a:prstGeom prst="rect">
            <a:avLst/>
          </a:prstGeom>
          <a:noFill/>
          <a:ln w="9525">
            <a:solidFill>
              <a:srgbClr val="2958A0"/>
            </a:solidFill>
          </a:ln>
        </p:spPr>
      </p:pic>
      <p:pic>
        <p:nvPicPr>
          <p:cNvPr id="32" name="图片 20"/>
          <p:cNvPicPr>
            <a:picLocks noChangeAspect="1"/>
          </p:cNvPicPr>
          <p:nvPr/>
        </p:nvPicPr>
        <p:blipFill>
          <a:blip r:embed="rId4"/>
          <a:stretch>
            <a:fillRect/>
          </a:stretch>
        </p:blipFill>
        <p:spPr>
          <a:xfrm>
            <a:off x="6769735" y="1676400"/>
            <a:ext cx="4749800" cy="4546600"/>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4048125"/>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charset="0"/>
                <a:ea typeface="微软雅黑" charset="0"/>
              </a:rPr>
              <a:t>·</a:t>
            </a:r>
            <a:r>
              <a:rPr lang="zh-CN" dirty="0">
                <a:solidFill>
                  <a:schemeClr val="tx1">
                    <a:lumMod val="95000"/>
                    <a:lumOff val="5000"/>
                  </a:schemeClr>
                </a:solidFill>
                <a:latin typeface="微软雅黑" charset="0"/>
                <a:ea typeface="微软雅黑" charset="0"/>
              </a:rPr>
              <a:t>到此，每一行和每一列都至少有一个0</a:t>
            </a:r>
          </a:p>
          <a:p>
            <a:pPr>
              <a:lnSpc>
                <a:spcPct val="130000"/>
              </a:lnSpc>
            </a:pPr>
            <a:endParaRPr lang="zh-CN" dirty="0">
              <a:solidFill>
                <a:schemeClr val="tx1">
                  <a:lumMod val="95000"/>
                  <a:lumOff val="5000"/>
                </a:schemeClr>
              </a:solidFill>
              <a:latin typeface="微软雅黑" charset="0"/>
              <a:ea typeface="微软雅黑" charset="0"/>
            </a:endParaRPr>
          </a:p>
          <a:p>
            <a:pPr>
              <a:lnSpc>
                <a:spcPct val="130000"/>
              </a:lnSpc>
            </a:pPr>
            <a:r>
              <a:rPr lang="en-US" altLang="zh-CN" dirty="0">
                <a:solidFill>
                  <a:schemeClr val="tx1">
                    <a:lumMod val="95000"/>
                    <a:lumOff val="5000"/>
                  </a:schemeClr>
                </a:solidFill>
                <a:latin typeface="微软雅黑" charset="0"/>
                <a:ea typeface="微软雅黑" charset="0"/>
              </a:rPr>
              <a:t>·</a:t>
            </a:r>
            <a:r>
              <a:rPr lang="zh-CN" dirty="0">
                <a:solidFill>
                  <a:schemeClr val="tx1">
                    <a:lumMod val="95000"/>
                    <a:lumOff val="5000"/>
                  </a:schemeClr>
                </a:solidFill>
                <a:latin typeface="微软雅黑" charset="0"/>
                <a:ea typeface="微软雅黑" charset="0"/>
              </a:rPr>
              <a:t>接下来是做循环，每一轮循环要重复以下三步：</a:t>
            </a:r>
          </a:p>
          <a:p>
            <a:pPr>
              <a:lnSpc>
                <a:spcPct val="130000"/>
              </a:lnSpc>
            </a:pPr>
            <a:r>
              <a:rPr lang="zh-CN" dirty="0">
                <a:solidFill>
                  <a:schemeClr val="tx1">
                    <a:lumMod val="95000"/>
                    <a:lumOff val="5000"/>
                  </a:schemeClr>
                </a:solidFill>
                <a:latin typeface="微软雅黑" charset="0"/>
                <a:ea typeface="微软雅黑" charset="0"/>
              </a:rPr>
              <a:t>        </a:t>
            </a:r>
            <a:r>
              <a:rPr lang="zh-CN" b="1" dirty="0">
                <a:solidFill>
                  <a:schemeClr val="tx1">
                    <a:lumMod val="95000"/>
                    <a:lumOff val="5000"/>
                  </a:schemeClr>
                </a:solidFill>
                <a:latin typeface="微软雅黑" charset="0"/>
                <a:ea typeface="微软雅黑" charset="0"/>
              </a:rPr>
              <a:t>a.用尽量少的线覆盖矩阵中的所有0元素</a:t>
            </a:r>
            <a:endParaRPr lang="zh-CN" dirty="0">
              <a:solidFill>
                <a:schemeClr val="tx1">
                  <a:lumMod val="95000"/>
                  <a:lumOff val="5000"/>
                </a:schemeClr>
              </a:solidFill>
              <a:latin typeface="微软雅黑" charset="0"/>
              <a:ea typeface="微软雅黑" charset="0"/>
            </a:endParaRPr>
          </a:p>
          <a:p>
            <a:pPr>
              <a:lnSpc>
                <a:spcPct val="130000"/>
              </a:lnSpc>
            </a:pPr>
            <a:endParaRPr lang="zh-CN" dirty="0">
              <a:solidFill>
                <a:schemeClr val="tx1">
                  <a:lumMod val="95000"/>
                  <a:lumOff val="5000"/>
                </a:schemeClr>
              </a:solidFill>
              <a:latin typeface="微软雅黑" charset="0"/>
              <a:ea typeface="微软雅黑" charset="0"/>
            </a:endParaRPr>
          </a:p>
          <a:p>
            <a:pPr>
              <a:lnSpc>
                <a:spcPct val="130000"/>
              </a:lnSpc>
            </a:pPr>
            <a:r>
              <a:rPr lang="zh-CN" dirty="0">
                <a:solidFill>
                  <a:schemeClr val="tx1">
                    <a:lumMod val="95000"/>
                    <a:lumOff val="5000"/>
                  </a:schemeClr>
                </a:solidFill>
                <a:latin typeface="微软雅黑" charset="0"/>
                <a:ea typeface="微软雅黑" charset="0"/>
              </a:rPr>
              <a:t>        </a:t>
            </a:r>
            <a:r>
              <a:rPr lang="zh-CN" b="1" dirty="0">
                <a:solidFill>
                  <a:schemeClr val="tx1">
                    <a:lumMod val="95000"/>
                    <a:lumOff val="5000"/>
                  </a:schemeClr>
                </a:solidFill>
                <a:latin typeface="微软雅黑" charset="0"/>
                <a:ea typeface="微软雅黑" charset="0"/>
              </a:rPr>
              <a:t>b.判断是否需要终止循环</a:t>
            </a:r>
            <a:endParaRPr lang="zh-CN" dirty="0">
              <a:solidFill>
                <a:schemeClr val="tx1">
                  <a:lumMod val="95000"/>
                  <a:lumOff val="5000"/>
                </a:schemeClr>
              </a:solidFill>
              <a:latin typeface="微软雅黑" charset="0"/>
              <a:ea typeface="微软雅黑" charset="0"/>
            </a:endParaRPr>
          </a:p>
          <a:p>
            <a:pPr>
              <a:lnSpc>
                <a:spcPct val="130000"/>
              </a:lnSpc>
            </a:pPr>
            <a:r>
              <a:rPr lang="zh-CN" dirty="0">
                <a:solidFill>
                  <a:schemeClr val="tx1">
                    <a:lumMod val="95000"/>
                    <a:lumOff val="5000"/>
                  </a:schemeClr>
                </a:solidFill>
                <a:latin typeface="微软雅黑" charset="0"/>
                <a:ea typeface="微软雅黑" charset="0"/>
              </a:rPr>
              <a:t>           假设形状的采样点个数为n（在该例中，每个形状的采样点个数为3）</a:t>
            </a:r>
          </a:p>
          <a:p>
            <a:pPr>
              <a:lnSpc>
                <a:spcPct val="130000"/>
              </a:lnSpc>
            </a:pPr>
            <a:r>
              <a:rPr lang="zh-CN" dirty="0">
                <a:solidFill>
                  <a:schemeClr val="tx1">
                    <a:lumMod val="95000"/>
                    <a:lumOff val="5000"/>
                  </a:schemeClr>
                </a:solidFill>
                <a:latin typeface="微软雅黑" charset="0"/>
                <a:ea typeface="微软雅黑" charset="0"/>
              </a:rPr>
              <a:t>           如果用n条线才能覆盖住全部的0元素，则停止循环</a:t>
            </a:r>
          </a:p>
          <a:p>
            <a:pPr>
              <a:lnSpc>
                <a:spcPct val="130000"/>
              </a:lnSpc>
            </a:pPr>
            <a:r>
              <a:rPr lang="zh-CN" dirty="0">
                <a:solidFill>
                  <a:schemeClr val="tx1">
                    <a:lumMod val="95000"/>
                    <a:lumOff val="5000"/>
                  </a:schemeClr>
                </a:solidFill>
                <a:latin typeface="微软雅黑" charset="0"/>
                <a:ea typeface="微软雅黑" charset="0"/>
              </a:rPr>
              <a:t>           如果用的线少于n，则继续做循环</a:t>
            </a:r>
          </a:p>
          <a:p>
            <a:pPr>
              <a:lnSpc>
                <a:spcPct val="130000"/>
              </a:lnSpc>
            </a:pPr>
            <a:endParaRPr lang="zh-CN" dirty="0">
              <a:solidFill>
                <a:schemeClr val="tx1">
                  <a:lumMod val="95000"/>
                  <a:lumOff val="5000"/>
                </a:schemeClr>
              </a:solidFill>
              <a:latin typeface="微软雅黑" charset="0"/>
              <a:ea typeface="微软雅黑" charset="0"/>
            </a:endParaRPr>
          </a:p>
          <a:p>
            <a:pPr>
              <a:lnSpc>
                <a:spcPct val="130000"/>
              </a:lnSpc>
            </a:pPr>
            <a:r>
              <a:rPr lang="zh-CN" dirty="0">
                <a:solidFill>
                  <a:schemeClr val="tx1">
                    <a:lumMod val="95000"/>
                    <a:lumOff val="5000"/>
                  </a:schemeClr>
                </a:solidFill>
                <a:latin typeface="微软雅黑" charset="0"/>
                <a:ea typeface="微软雅黑" charset="0"/>
              </a:rPr>
              <a:t>     </a:t>
            </a:r>
            <a:r>
              <a:rPr lang="zh-CN" b="1" dirty="0">
                <a:solidFill>
                  <a:schemeClr val="tx1">
                    <a:lumMod val="95000"/>
                    <a:lumOff val="5000"/>
                  </a:schemeClr>
                </a:solidFill>
                <a:latin typeface="微软雅黑" charset="0"/>
                <a:ea typeface="微软雅黑" charset="0"/>
              </a:rPr>
              <a:t>   c.对矩阵中的元素做变换，得到更多的0元素</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810260"/>
          </a:xfrm>
          <a:prstGeom prst="rect">
            <a:avLst/>
          </a:prstGeom>
        </p:spPr>
        <p:txBody>
          <a:bodyPr wrap="square">
            <a:spAutoFit/>
          </a:bodyPr>
          <a:lstStyle/>
          <a:p>
            <a:pPr marL="342900" indent="-342900">
              <a:lnSpc>
                <a:spcPct val="130000"/>
              </a:lnSpc>
              <a:buFont typeface="+mj-ea"/>
              <a:buAutoNum type="circleNumDbPlain" startAt="3"/>
            </a:pPr>
            <a:r>
              <a:rPr lang="zh-CN" dirty="0">
                <a:solidFill>
                  <a:schemeClr val="tx1">
                    <a:lumMod val="95000"/>
                    <a:lumOff val="5000"/>
                  </a:schemeClr>
                </a:solidFill>
                <a:latin typeface="微软雅黑" charset="0"/>
                <a:ea typeface="微软雅黑" charset="0"/>
              </a:rPr>
              <a:t>第一轮循环：</a:t>
            </a:r>
          </a:p>
          <a:p>
            <a:pPr marL="342900" indent="-342900">
              <a:lnSpc>
                <a:spcPct val="130000"/>
              </a:lnSpc>
              <a:buFont typeface="+mj-lt"/>
              <a:buAutoNum type="alphaLcPeriod"/>
            </a:pPr>
            <a:r>
              <a:rPr lang="zh-CN" dirty="0">
                <a:solidFill>
                  <a:schemeClr val="tx1">
                    <a:lumMod val="95000"/>
                    <a:lumOff val="5000"/>
                  </a:schemeClr>
                </a:solidFill>
                <a:latin typeface="微软雅黑" charset="0"/>
                <a:ea typeface="微软雅黑" charset="0"/>
              </a:rPr>
              <a:t>用尽量少的线覆盖矩阵中的所有0元素</a:t>
            </a:r>
          </a:p>
        </p:txBody>
      </p:sp>
      <p:pic>
        <p:nvPicPr>
          <p:cNvPr id="33" name="图片 21"/>
          <p:cNvPicPr>
            <a:picLocks noChangeAspect="1"/>
          </p:cNvPicPr>
          <p:nvPr/>
        </p:nvPicPr>
        <p:blipFill>
          <a:blip r:embed="rId3"/>
          <a:stretch>
            <a:fillRect/>
          </a:stretch>
        </p:blipFill>
        <p:spPr>
          <a:xfrm>
            <a:off x="3649345" y="1898650"/>
            <a:ext cx="4893310" cy="4698365"/>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1529715"/>
          </a:xfrm>
          <a:prstGeom prst="rect">
            <a:avLst/>
          </a:prstGeom>
        </p:spPr>
        <p:txBody>
          <a:bodyPr wrap="square">
            <a:spAutoFit/>
          </a:bodyPr>
          <a:lstStyle/>
          <a:p>
            <a:pPr marL="342900" indent="-342900">
              <a:lnSpc>
                <a:spcPct val="130000"/>
              </a:lnSpc>
              <a:buFont typeface="+mj-ea"/>
              <a:buAutoNum type="circleNumDbPlain" startAt="3"/>
            </a:pPr>
            <a:r>
              <a:rPr lang="zh-CN" dirty="0">
                <a:solidFill>
                  <a:schemeClr val="tx1">
                    <a:lumMod val="95000"/>
                    <a:lumOff val="5000"/>
                  </a:schemeClr>
                </a:solidFill>
                <a:latin typeface="微软雅黑" charset="0"/>
                <a:ea typeface="微软雅黑" charset="0"/>
              </a:rPr>
              <a:t>第一轮循环：</a:t>
            </a:r>
          </a:p>
          <a:p>
            <a:pPr indent="0">
              <a:lnSpc>
                <a:spcPct val="130000"/>
              </a:lnSpc>
              <a:buFont typeface="+mj-ea"/>
              <a:buNone/>
            </a:pPr>
            <a:endParaRPr lang="zh-CN" dirty="0">
              <a:solidFill>
                <a:schemeClr val="tx1">
                  <a:lumMod val="95000"/>
                  <a:lumOff val="5000"/>
                </a:schemeClr>
              </a:solidFill>
              <a:latin typeface="微软雅黑" charset="0"/>
              <a:ea typeface="微软雅黑" charset="0"/>
            </a:endParaRPr>
          </a:p>
          <a:p>
            <a:pPr marL="342900" indent="-342900">
              <a:lnSpc>
                <a:spcPct val="130000"/>
              </a:lnSpc>
              <a:buFont typeface="+mj-lt"/>
              <a:buAutoNum type="alphaLcPeriod" startAt="2"/>
            </a:pPr>
            <a:r>
              <a:rPr lang="zh-CN" dirty="0">
                <a:solidFill>
                  <a:schemeClr val="tx1">
                    <a:lumMod val="95000"/>
                    <a:lumOff val="5000"/>
                  </a:schemeClr>
                </a:solidFill>
                <a:latin typeface="微软雅黑" charset="0"/>
                <a:ea typeface="微软雅黑" charset="0"/>
              </a:rPr>
              <a:t>判断是否需要终止循环</a:t>
            </a:r>
          </a:p>
          <a:p>
            <a:pPr indent="0">
              <a:lnSpc>
                <a:spcPct val="130000"/>
              </a:lnSpc>
              <a:buFont typeface="+mj-lt"/>
              <a:buNone/>
            </a:pPr>
            <a:r>
              <a:rPr lang="zh-CN" dirty="0">
                <a:solidFill>
                  <a:schemeClr val="tx1">
                    <a:lumMod val="95000"/>
                    <a:lumOff val="5000"/>
                  </a:schemeClr>
                </a:solidFill>
                <a:latin typeface="微软雅黑" charset="0"/>
                <a:ea typeface="微软雅黑" charset="0"/>
              </a:rPr>
              <a:t>     因为线的个数2&lt;每个形状的采样点个数3，则继续做循环</a:t>
            </a:r>
          </a:p>
        </p:txBody>
      </p:sp>
      <p:sp>
        <p:nvSpPr>
          <p:cNvPr id="4" name="矩形 3"/>
          <p:cNvSpPr/>
          <p:nvPr/>
        </p:nvSpPr>
        <p:spPr>
          <a:xfrm>
            <a:off x="5144135" y="52070"/>
            <a:ext cx="7047865" cy="13404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986395" y="52070"/>
            <a:ext cx="1363345"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（知识回顾）</a:t>
            </a:r>
          </a:p>
        </p:txBody>
      </p:sp>
      <p:sp>
        <p:nvSpPr>
          <p:cNvPr id="6" name="矩形 5"/>
          <p:cNvSpPr/>
          <p:nvPr/>
        </p:nvSpPr>
        <p:spPr>
          <a:xfrm>
            <a:off x="5144135" y="220345"/>
            <a:ext cx="6921500" cy="1050290"/>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sym typeface="+mn-ea"/>
              </a:rPr>
              <a:t>        b.判断是否需要终止循环</a:t>
            </a:r>
            <a:endParaRPr lang="zh-CN" sz="1200" dirty="0">
              <a:solidFill>
                <a:schemeClr val="tx1">
                  <a:lumMod val="95000"/>
                  <a:lumOff val="5000"/>
                </a:schemeClr>
              </a:solidFill>
              <a:latin typeface="微软雅黑" charset="0"/>
              <a:ea typeface="微软雅黑" charset="0"/>
            </a:endParaRPr>
          </a:p>
          <a:p>
            <a:pPr>
              <a:lnSpc>
                <a:spcPct val="130000"/>
              </a:lnSpc>
            </a:pPr>
            <a:r>
              <a:rPr lang="zh-CN" sz="1200" dirty="0">
                <a:solidFill>
                  <a:schemeClr val="tx1">
                    <a:lumMod val="95000"/>
                    <a:lumOff val="5000"/>
                  </a:schemeClr>
                </a:solidFill>
                <a:latin typeface="微软雅黑" charset="0"/>
                <a:ea typeface="微软雅黑" charset="0"/>
                <a:sym typeface="+mn-ea"/>
              </a:rPr>
              <a:t>           假设形状的采样点个数为n（在该例中，每个形状的采样点个数为3）</a:t>
            </a:r>
            <a:endParaRPr lang="zh-CN" sz="1200" dirty="0">
              <a:solidFill>
                <a:schemeClr val="tx1">
                  <a:lumMod val="95000"/>
                  <a:lumOff val="5000"/>
                </a:schemeClr>
              </a:solidFill>
              <a:latin typeface="微软雅黑" charset="0"/>
              <a:ea typeface="微软雅黑" charset="0"/>
            </a:endParaRPr>
          </a:p>
          <a:p>
            <a:pPr>
              <a:lnSpc>
                <a:spcPct val="130000"/>
              </a:lnSpc>
            </a:pPr>
            <a:r>
              <a:rPr lang="zh-CN" sz="1200" dirty="0">
                <a:solidFill>
                  <a:schemeClr val="tx1">
                    <a:lumMod val="95000"/>
                    <a:lumOff val="5000"/>
                  </a:schemeClr>
                </a:solidFill>
                <a:latin typeface="微软雅黑" charset="0"/>
                <a:ea typeface="微软雅黑" charset="0"/>
                <a:sym typeface="+mn-ea"/>
              </a:rPr>
              <a:t>           如果用n条线才能覆盖住全部的0元素，则停止循环</a:t>
            </a:r>
            <a:endParaRPr lang="zh-CN" sz="1200" dirty="0">
              <a:solidFill>
                <a:schemeClr val="tx1">
                  <a:lumMod val="95000"/>
                  <a:lumOff val="5000"/>
                </a:schemeClr>
              </a:solidFill>
              <a:latin typeface="微软雅黑" charset="0"/>
              <a:ea typeface="微软雅黑" charset="0"/>
            </a:endParaRPr>
          </a:p>
          <a:p>
            <a:pPr>
              <a:lnSpc>
                <a:spcPct val="130000"/>
              </a:lnSpc>
            </a:pPr>
            <a:r>
              <a:rPr lang="zh-CN" sz="1200" dirty="0">
                <a:solidFill>
                  <a:schemeClr val="tx1">
                    <a:lumMod val="95000"/>
                    <a:lumOff val="5000"/>
                  </a:schemeClr>
                </a:solidFill>
                <a:latin typeface="微软雅黑" charset="0"/>
                <a:ea typeface="微软雅黑" charset="0"/>
                <a:sym typeface="+mn-ea"/>
              </a:rPr>
              <a:t>           如果用的线少于n，则继续做循环</a:t>
            </a:r>
            <a:endParaRPr lang="zh-CN" sz="1200" dirty="0">
              <a:solidFill>
                <a:schemeClr val="tx1">
                  <a:lumMod val="95000"/>
                  <a:lumOff val="5000"/>
                </a:schemeClr>
              </a:solidFill>
              <a:latin typeface="微软雅黑" charset="0"/>
              <a:ea typeface="微软雅黑" charset="0"/>
            </a:endParaRP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18440" y="2078355"/>
            <a:ext cx="2305685" cy="3976370"/>
          </a:xfrm>
          <a:prstGeom prst="rect">
            <a:avLst/>
          </a:prstGeom>
          <a:solidFill>
            <a:schemeClr val="accent1">
              <a:lumMod val="20000"/>
              <a:lumOff val="8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2604135" y="2077720"/>
            <a:ext cx="4655820" cy="3977005"/>
          </a:xfrm>
          <a:prstGeom prst="rect">
            <a:avLst/>
          </a:prstGeom>
          <a:solidFill>
            <a:schemeClr val="accent1">
              <a:lumMod val="20000"/>
              <a:lumOff val="8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7374255" y="2078355"/>
            <a:ext cx="4579620" cy="3976370"/>
          </a:xfrm>
          <a:prstGeom prst="rect">
            <a:avLst/>
          </a:prstGeom>
          <a:solidFill>
            <a:schemeClr val="accent1">
              <a:lumMod val="20000"/>
              <a:lumOff val="8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810260"/>
          </a:xfrm>
          <a:prstGeom prst="rect">
            <a:avLst/>
          </a:prstGeom>
        </p:spPr>
        <p:txBody>
          <a:bodyPr wrap="square">
            <a:spAutoFit/>
          </a:bodyPr>
          <a:lstStyle/>
          <a:p>
            <a:pPr marL="342900" indent="-342900">
              <a:lnSpc>
                <a:spcPct val="130000"/>
              </a:lnSpc>
              <a:buFont typeface="+mj-ea"/>
              <a:buAutoNum type="circleNumDbPlain" startAt="3"/>
            </a:pPr>
            <a:r>
              <a:rPr lang="zh-CN" dirty="0">
                <a:solidFill>
                  <a:schemeClr val="tx1">
                    <a:lumMod val="95000"/>
                    <a:lumOff val="5000"/>
                  </a:schemeClr>
                </a:solidFill>
                <a:latin typeface="微软雅黑" charset="0"/>
                <a:ea typeface="微软雅黑" charset="0"/>
              </a:rPr>
              <a:t>第一轮循环：</a:t>
            </a:r>
          </a:p>
          <a:p>
            <a:pPr marL="342900" indent="-342900">
              <a:lnSpc>
                <a:spcPct val="130000"/>
              </a:lnSpc>
              <a:buFont typeface="+mj-lt"/>
              <a:buAutoNum type="alphaLcPeriod" startAt="3"/>
            </a:pPr>
            <a:r>
              <a:rPr lang="zh-CN" dirty="0">
                <a:solidFill>
                  <a:schemeClr val="tx1">
                    <a:lumMod val="95000"/>
                    <a:lumOff val="5000"/>
                  </a:schemeClr>
                </a:solidFill>
                <a:latin typeface="微软雅黑" charset="0"/>
                <a:ea typeface="微软雅黑" charset="0"/>
              </a:rPr>
              <a:t>对矩阵中的元素做变换，得到更多的0元素</a:t>
            </a:r>
          </a:p>
        </p:txBody>
      </p:sp>
      <p:pic>
        <p:nvPicPr>
          <p:cNvPr id="34" name="图片 22"/>
          <p:cNvPicPr>
            <a:picLocks noChangeAspect="1"/>
          </p:cNvPicPr>
          <p:nvPr/>
        </p:nvPicPr>
        <p:blipFill>
          <a:blip r:embed="rId3"/>
          <a:stretch>
            <a:fillRect/>
          </a:stretch>
        </p:blipFill>
        <p:spPr>
          <a:xfrm>
            <a:off x="229235" y="2311400"/>
            <a:ext cx="2256790" cy="2179955"/>
          </a:xfrm>
          <a:prstGeom prst="rect">
            <a:avLst/>
          </a:prstGeom>
          <a:noFill/>
          <a:ln w="9525">
            <a:noFill/>
          </a:ln>
        </p:spPr>
      </p:pic>
      <p:pic>
        <p:nvPicPr>
          <p:cNvPr id="35" name="图片 23"/>
          <p:cNvPicPr>
            <a:picLocks noChangeAspect="1"/>
          </p:cNvPicPr>
          <p:nvPr/>
        </p:nvPicPr>
        <p:blipFill>
          <a:blip r:embed="rId4"/>
          <a:stretch>
            <a:fillRect/>
          </a:stretch>
        </p:blipFill>
        <p:spPr>
          <a:xfrm>
            <a:off x="2680970" y="2281555"/>
            <a:ext cx="2252980" cy="2209800"/>
          </a:xfrm>
          <a:prstGeom prst="rect">
            <a:avLst/>
          </a:prstGeom>
          <a:noFill/>
          <a:ln w="9525">
            <a:noFill/>
          </a:ln>
        </p:spPr>
      </p:pic>
      <p:pic>
        <p:nvPicPr>
          <p:cNvPr id="36" name="图片 24"/>
          <p:cNvPicPr>
            <a:picLocks noChangeAspect="1"/>
          </p:cNvPicPr>
          <p:nvPr/>
        </p:nvPicPr>
        <p:blipFill>
          <a:blip r:embed="rId5"/>
          <a:stretch>
            <a:fillRect/>
          </a:stretch>
        </p:blipFill>
        <p:spPr>
          <a:xfrm>
            <a:off x="4959350" y="2281555"/>
            <a:ext cx="2273300" cy="2209800"/>
          </a:xfrm>
          <a:prstGeom prst="rect">
            <a:avLst/>
          </a:prstGeom>
          <a:noFill/>
          <a:ln w="9525">
            <a:noFill/>
          </a:ln>
        </p:spPr>
      </p:pic>
      <p:pic>
        <p:nvPicPr>
          <p:cNvPr id="37" name="图片 25"/>
          <p:cNvPicPr>
            <a:picLocks noChangeAspect="1"/>
          </p:cNvPicPr>
          <p:nvPr/>
        </p:nvPicPr>
        <p:blipFill>
          <a:blip r:embed="rId6"/>
          <a:stretch>
            <a:fillRect/>
          </a:stretch>
        </p:blipFill>
        <p:spPr>
          <a:xfrm>
            <a:off x="7417435" y="2304415"/>
            <a:ext cx="2263140" cy="2166620"/>
          </a:xfrm>
          <a:prstGeom prst="rect">
            <a:avLst/>
          </a:prstGeom>
          <a:noFill/>
          <a:ln w="9525">
            <a:noFill/>
          </a:ln>
        </p:spPr>
      </p:pic>
      <p:pic>
        <p:nvPicPr>
          <p:cNvPr id="38" name="图片 26"/>
          <p:cNvPicPr>
            <a:picLocks noChangeAspect="1"/>
          </p:cNvPicPr>
          <p:nvPr/>
        </p:nvPicPr>
        <p:blipFill>
          <a:blip r:embed="rId7"/>
          <a:stretch>
            <a:fillRect/>
          </a:stretch>
        </p:blipFill>
        <p:spPr>
          <a:xfrm>
            <a:off x="9705975" y="2313940"/>
            <a:ext cx="2197100" cy="2129790"/>
          </a:xfrm>
          <a:prstGeom prst="rect">
            <a:avLst/>
          </a:prstGeom>
          <a:noFill/>
          <a:ln w="9525">
            <a:noFill/>
          </a:ln>
        </p:spPr>
      </p:pic>
      <p:sp>
        <p:nvSpPr>
          <p:cNvPr id="6" name="文本框 5"/>
          <p:cNvSpPr txBox="1"/>
          <p:nvPr/>
        </p:nvSpPr>
        <p:spPr>
          <a:xfrm>
            <a:off x="229235" y="4716780"/>
            <a:ext cx="2240915" cy="1198880"/>
          </a:xfrm>
          <a:prstGeom prst="rect">
            <a:avLst/>
          </a:prstGeom>
          <a:noFill/>
        </p:spPr>
        <p:txBody>
          <a:bodyPr wrap="square" rtlCol="0" anchor="t">
            <a:spAutoFit/>
          </a:bodyPr>
          <a:lstStyle/>
          <a:p>
            <a:r>
              <a:rPr lang="zh-CN" dirty="0">
                <a:solidFill>
                  <a:schemeClr val="tx1">
                    <a:lumMod val="95000"/>
                    <a:lumOff val="5000"/>
                  </a:schemeClr>
                </a:solidFill>
                <a:latin typeface="微软雅黑" charset="0"/>
                <a:ea typeface="微软雅黑" charset="0"/>
                <a:sym typeface="+mn-ea"/>
              </a:rPr>
              <a:t>在所有没有被覆盖的元素中找到最小的元素，记为k，这里就为右上角的2。</a:t>
            </a:r>
            <a:endParaRPr lang="zh-CN" altLang="en-US"/>
          </a:p>
        </p:txBody>
      </p:sp>
      <p:sp>
        <p:nvSpPr>
          <p:cNvPr id="7" name="文本框 6"/>
          <p:cNvSpPr txBox="1"/>
          <p:nvPr/>
        </p:nvSpPr>
        <p:spPr>
          <a:xfrm>
            <a:off x="2691130" y="5132070"/>
            <a:ext cx="4568190" cy="368300"/>
          </a:xfrm>
          <a:prstGeom prst="rect">
            <a:avLst/>
          </a:prstGeom>
          <a:noFill/>
        </p:spPr>
        <p:txBody>
          <a:bodyPr wrap="square" rtlCol="0" anchor="t">
            <a:spAutoFit/>
          </a:bodyPr>
          <a:lstStyle/>
          <a:p>
            <a:pPr algn="ctr"/>
            <a:r>
              <a:rPr lang="zh-CN" dirty="0">
                <a:solidFill>
                  <a:schemeClr val="tx1">
                    <a:lumMod val="95000"/>
                    <a:lumOff val="5000"/>
                  </a:schemeClr>
                </a:solidFill>
                <a:latin typeface="微软雅黑" charset="0"/>
                <a:ea typeface="微软雅黑" charset="0"/>
                <a:sym typeface="+mn-ea"/>
              </a:rPr>
              <a:t>然后把所有没有被覆盖的元素减去k</a:t>
            </a:r>
            <a:endParaRPr lang="zh-CN" altLang="en-US"/>
          </a:p>
        </p:txBody>
      </p:sp>
      <p:sp>
        <p:nvSpPr>
          <p:cNvPr id="8" name="文本框 7"/>
          <p:cNvSpPr txBox="1"/>
          <p:nvPr/>
        </p:nvSpPr>
        <p:spPr>
          <a:xfrm>
            <a:off x="7419340" y="5049520"/>
            <a:ext cx="4506595" cy="450850"/>
          </a:xfrm>
          <a:prstGeom prst="rect">
            <a:avLst/>
          </a:prstGeom>
          <a:noFill/>
        </p:spPr>
        <p:txBody>
          <a:bodyPr wrap="square" rtlCol="0" anchor="t">
            <a:spAutoFit/>
          </a:bodyPr>
          <a:lstStyle/>
          <a:p>
            <a:pPr marL="0" indent="-217170" algn="ctr" fontAlgn="auto">
              <a:lnSpc>
                <a:spcPct val="130000"/>
              </a:lnSpc>
              <a:buFont typeface="+mj-lt"/>
              <a:buNone/>
              <a:extLst>
                <a:ext uri="{35155182-B16C-46BC-9424-99874614C6A1}">
                  <wpsdc:indentchars xmlns:wpsdc="http://www.wps.cn/officeDocument/2017/drawingmlCustomData" xmlns="" val="-95" checksum="2928158803"/>
                  <wpsdc:marlchars xmlns:wpsdc="http://www.wps.cn/officeDocument/2017/drawingmlCustomData" xmlns="" val="0" checksum="0"/>
                </a:ext>
              </a:extLst>
            </a:pPr>
            <a:r>
              <a:rPr lang="zh-CN" dirty="0">
                <a:solidFill>
                  <a:schemeClr val="tx1">
                    <a:lumMod val="95000"/>
                    <a:lumOff val="5000"/>
                  </a:schemeClr>
                </a:solidFill>
                <a:latin typeface="微软雅黑" charset="0"/>
                <a:ea typeface="微软雅黑" charset="0"/>
                <a:sym typeface="+mn-ea"/>
              </a:rPr>
              <a:t>然后将k加到红线交叉的地方</a:t>
            </a: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810260"/>
          </a:xfrm>
          <a:prstGeom prst="rect">
            <a:avLst/>
          </a:prstGeom>
        </p:spPr>
        <p:txBody>
          <a:bodyPr wrap="square">
            <a:spAutoFit/>
          </a:bodyPr>
          <a:lstStyle/>
          <a:p>
            <a:pPr marL="342900" indent="-342900">
              <a:lnSpc>
                <a:spcPct val="130000"/>
              </a:lnSpc>
              <a:buFont typeface="+mj-ea"/>
              <a:buAutoNum type="circleNumDbPlain" startAt="4"/>
            </a:pPr>
            <a:r>
              <a:rPr lang="zh-CN" dirty="0">
                <a:solidFill>
                  <a:schemeClr val="tx1">
                    <a:lumMod val="95000"/>
                    <a:lumOff val="5000"/>
                  </a:schemeClr>
                </a:solidFill>
                <a:latin typeface="微软雅黑" charset="0"/>
                <a:ea typeface="微软雅黑" charset="0"/>
              </a:rPr>
              <a:t>第二轮循环：</a:t>
            </a:r>
          </a:p>
          <a:p>
            <a:pPr marL="342900" indent="-342900">
              <a:lnSpc>
                <a:spcPct val="130000"/>
              </a:lnSpc>
              <a:buFont typeface="+mj-lt"/>
              <a:buAutoNum type="alphaLcPeriod"/>
            </a:pPr>
            <a:r>
              <a:rPr lang="zh-CN" dirty="0">
                <a:solidFill>
                  <a:schemeClr val="tx1">
                    <a:lumMod val="95000"/>
                    <a:lumOff val="5000"/>
                  </a:schemeClr>
                </a:solidFill>
                <a:latin typeface="微软雅黑" charset="0"/>
                <a:ea typeface="微软雅黑" charset="0"/>
              </a:rPr>
              <a:t>用尽量少的线覆盖矩阵中的所有0元素</a:t>
            </a:r>
          </a:p>
        </p:txBody>
      </p:sp>
      <p:pic>
        <p:nvPicPr>
          <p:cNvPr id="39" name="图片 27"/>
          <p:cNvPicPr>
            <a:picLocks noChangeAspect="1"/>
          </p:cNvPicPr>
          <p:nvPr/>
        </p:nvPicPr>
        <p:blipFill>
          <a:blip r:embed="rId3"/>
          <a:stretch>
            <a:fillRect/>
          </a:stretch>
        </p:blipFill>
        <p:spPr>
          <a:xfrm>
            <a:off x="3716655" y="2040255"/>
            <a:ext cx="4568190" cy="4524375"/>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1889760"/>
          </a:xfrm>
          <a:prstGeom prst="rect">
            <a:avLst/>
          </a:prstGeom>
        </p:spPr>
        <p:txBody>
          <a:bodyPr wrap="square">
            <a:spAutoFit/>
          </a:bodyPr>
          <a:lstStyle/>
          <a:p>
            <a:pPr marL="342900" indent="-342900">
              <a:lnSpc>
                <a:spcPct val="130000"/>
              </a:lnSpc>
              <a:buFont typeface="+mj-ea"/>
              <a:buAutoNum type="circleNumDbPlain" startAt="4"/>
            </a:pPr>
            <a:r>
              <a:rPr lang="zh-CN" dirty="0">
                <a:solidFill>
                  <a:schemeClr val="tx1">
                    <a:lumMod val="95000"/>
                    <a:lumOff val="5000"/>
                  </a:schemeClr>
                </a:solidFill>
                <a:latin typeface="微软雅黑" charset="0"/>
                <a:ea typeface="微软雅黑" charset="0"/>
              </a:rPr>
              <a:t>第二轮循环：</a:t>
            </a:r>
          </a:p>
          <a:p>
            <a:pPr indent="0">
              <a:lnSpc>
                <a:spcPct val="130000"/>
              </a:lnSpc>
              <a:buFont typeface="+mj-lt"/>
              <a:buNone/>
            </a:pPr>
            <a:r>
              <a:rPr lang="zh-CN" dirty="0">
                <a:solidFill>
                  <a:schemeClr val="tx1">
                    <a:lumMod val="95000"/>
                    <a:lumOff val="5000"/>
                  </a:schemeClr>
                </a:solidFill>
                <a:latin typeface="微软雅黑" charset="0"/>
                <a:ea typeface="微软雅黑" charset="0"/>
              </a:rPr>
              <a:t>b.判断是否需要终止循环</a:t>
            </a:r>
          </a:p>
          <a:p>
            <a:pPr indent="0">
              <a:lnSpc>
                <a:spcPct val="130000"/>
              </a:lnSpc>
              <a:buFont typeface="+mj-lt"/>
              <a:buNone/>
            </a:pPr>
            <a:endParaRPr lang="zh-CN" dirty="0">
              <a:solidFill>
                <a:schemeClr val="tx1">
                  <a:lumMod val="95000"/>
                  <a:lumOff val="5000"/>
                </a:schemeClr>
              </a:solidFill>
              <a:latin typeface="微软雅黑" charset="0"/>
              <a:ea typeface="微软雅黑" charset="0"/>
            </a:endParaRPr>
          </a:p>
          <a:p>
            <a:pPr indent="0">
              <a:lnSpc>
                <a:spcPct val="130000"/>
              </a:lnSpc>
              <a:buFont typeface="+mj-lt"/>
              <a:buNone/>
            </a:pPr>
            <a:r>
              <a:rPr lang="zh-CN" dirty="0">
                <a:solidFill>
                  <a:schemeClr val="tx1">
                    <a:lumMod val="95000"/>
                    <a:lumOff val="5000"/>
                  </a:schemeClr>
                </a:solidFill>
                <a:latin typeface="微软雅黑" charset="0"/>
                <a:ea typeface="微软雅黑" charset="0"/>
              </a:rPr>
              <a:t>因为线的个数3=每个形状的采样点个数3，则终止循环</a:t>
            </a:r>
          </a:p>
          <a:p>
            <a:pPr indent="0">
              <a:lnSpc>
                <a:spcPct val="130000"/>
              </a:lnSpc>
              <a:buFont typeface="+mj-lt"/>
              <a:buNone/>
            </a:pPr>
            <a:r>
              <a:rPr lang="zh-CN" dirty="0">
                <a:solidFill>
                  <a:schemeClr val="tx1">
                    <a:lumMod val="95000"/>
                    <a:lumOff val="5000"/>
                  </a:schemeClr>
                </a:solidFill>
                <a:latin typeface="微软雅黑" charset="0"/>
                <a:ea typeface="微软雅黑" charset="0"/>
              </a:rPr>
              <a:t>于是，算法输出如下矩阵：</a:t>
            </a:r>
          </a:p>
        </p:txBody>
      </p:sp>
      <p:pic>
        <p:nvPicPr>
          <p:cNvPr id="40" name="图片 28"/>
          <p:cNvPicPr>
            <a:picLocks noChangeAspect="1"/>
          </p:cNvPicPr>
          <p:nvPr/>
        </p:nvPicPr>
        <p:blipFill>
          <a:blip r:embed="rId3"/>
          <a:stretch>
            <a:fillRect/>
          </a:stretch>
        </p:blipFill>
        <p:spPr>
          <a:xfrm>
            <a:off x="4104005" y="2942590"/>
            <a:ext cx="3984625" cy="3808095"/>
          </a:xfrm>
          <a:prstGeom prst="rect">
            <a:avLst/>
          </a:prstGeom>
          <a:noFill/>
          <a:ln w="9525">
            <a:solidFill>
              <a:srgbClr val="2958A0"/>
            </a:solidFill>
          </a:ln>
        </p:spPr>
      </p:pic>
      <p:sp>
        <p:nvSpPr>
          <p:cNvPr id="22" name="矩形 21"/>
          <p:cNvSpPr/>
          <p:nvPr/>
        </p:nvSpPr>
        <p:spPr>
          <a:xfrm>
            <a:off x="5144135" y="52070"/>
            <a:ext cx="7047865" cy="13404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986395" y="52070"/>
            <a:ext cx="1363345" cy="330835"/>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rPr>
              <a:t>（知识回顾）</a:t>
            </a:r>
          </a:p>
        </p:txBody>
      </p:sp>
      <p:sp>
        <p:nvSpPr>
          <p:cNvPr id="24" name="矩形 23"/>
          <p:cNvSpPr/>
          <p:nvPr/>
        </p:nvSpPr>
        <p:spPr>
          <a:xfrm>
            <a:off x="5144135" y="220345"/>
            <a:ext cx="6921500" cy="1050290"/>
          </a:xfrm>
          <a:prstGeom prst="rect">
            <a:avLst/>
          </a:prstGeom>
        </p:spPr>
        <p:txBody>
          <a:bodyPr wrap="square">
            <a:spAutoFit/>
          </a:bodyPr>
          <a:lstStyle/>
          <a:p>
            <a:pPr>
              <a:lnSpc>
                <a:spcPct val="130000"/>
              </a:lnSpc>
            </a:pPr>
            <a:r>
              <a:rPr lang="zh-CN" sz="1200" dirty="0">
                <a:solidFill>
                  <a:schemeClr val="tx1">
                    <a:lumMod val="95000"/>
                    <a:lumOff val="5000"/>
                  </a:schemeClr>
                </a:solidFill>
                <a:latin typeface="微软雅黑" charset="0"/>
                <a:ea typeface="微软雅黑" charset="0"/>
                <a:sym typeface="+mn-ea"/>
              </a:rPr>
              <a:t>        b.判断是否需要终止循环</a:t>
            </a:r>
            <a:endParaRPr lang="zh-CN" sz="1200" dirty="0">
              <a:solidFill>
                <a:schemeClr val="tx1">
                  <a:lumMod val="95000"/>
                  <a:lumOff val="5000"/>
                </a:schemeClr>
              </a:solidFill>
              <a:latin typeface="微软雅黑" charset="0"/>
              <a:ea typeface="微软雅黑" charset="0"/>
            </a:endParaRPr>
          </a:p>
          <a:p>
            <a:pPr>
              <a:lnSpc>
                <a:spcPct val="130000"/>
              </a:lnSpc>
            </a:pPr>
            <a:r>
              <a:rPr lang="zh-CN" sz="1200" dirty="0">
                <a:solidFill>
                  <a:schemeClr val="tx1">
                    <a:lumMod val="95000"/>
                    <a:lumOff val="5000"/>
                  </a:schemeClr>
                </a:solidFill>
                <a:latin typeface="微软雅黑" charset="0"/>
                <a:ea typeface="微软雅黑" charset="0"/>
                <a:sym typeface="+mn-ea"/>
              </a:rPr>
              <a:t>           假设形状的采样点个数为n（在该例中，每个形状的采样点个数为3）</a:t>
            </a:r>
            <a:endParaRPr lang="zh-CN" sz="1200" dirty="0">
              <a:solidFill>
                <a:schemeClr val="tx1">
                  <a:lumMod val="95000"/>
                  <a:lumOff val="5000"/>
                </a:schemeClr>
              </a:solidFill>
              <a:latin typeface="微软雅黑" charset="0"/>
              <a:ea typeface="微软雅黑" charset="0"/>
            </a:endParaRPr>
          </a:p>
          <a:p>
            <a:pPr>
              <a:lnSpc>
                <a:spcPct val="130000"/>
              </a:lnSpc>
            </a:pPr>
            <a:r>
              <a:rPr lang="zh-CN" sz="1200" dirty="0">
                <a:solidFill>
                  <a:schemeClr val="tx1">
                    <a:lumMod val="95000"/>
                    <a:lumOff val="5000"/>
                  </a:schemeClr>
                </a:solidFill>
                <a:latin typeface="微软雅黑" charset="0"/>
                <a:ea typeface="微软雅黑" charset="0"/>
                <a:sym typeface="+mn-ea"/>
              </a:rPr>
              <a:t>           如果用n条线才能覆盖住全部的0元素，则停止循环</a:t>
            </a:r>
            <a:endParaRPr lang="zh-CN" sz="1200" dirty="0">
              <a:solidFill>
                <a:schemeClr val="tx1">
                  <a:lumMod val="95000"/>
                  <a:lumOff val="5000"/>
                </a:schemeClr>
              </a:solidFill>
              <a:latin typeface="微软雅黑" charset="0"/>
              <a:ea typeface="微软雅黑" charset="0"/>
            </a:endParaRPr>
          </a:p>
          <a:p>
            <a:pPr>
              <a:lnSpc>
                <a:spcPct val="130000"/>
              </a:lnSpc>
            </a:pPr>
            <a:r>
              <a:rPr lang="zh-CN" sz="1200" dirty="0">
                <a:solidFill>
                  <a:schemeClr val="tx1">
                    <a:lumMod val="95000"/>
                    <a:lumOff val="5000"/>
                  </a:schemeClr>
                </a:solidFill>
                <a:latin typeface="微软雅黑" charset="0"/>
                <a:ea typeface="微软雅黑" charset="0"/>
                <a:sym typeface="+mn-ea"/>
              </a:rPr>
              <a:t>           如果用的线少于n，则继续做循环</a:t>
            </a:r>
            <a:endParaRPr lang="zh-CN" sz="1200" dirty="0">
              <a:solidFill>
                <a:schemeClr val="tx1">
                  <a:lumMod val="95000"/>
                  <a:lumOff val="5000"/>
                </a:schemeClr>
              </a:solidFill>
              <a:latin typeface="微软雅黑" charset="0"/>
              <a:ea typeface="微软雅黑" charset="0"/>
            </a:endParaRP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marL="0" indent="0" algn="l"/>
            <a:r>
              <a:rPr lang="en-US" altLang="zh-CN" sz="1050" b="0">
                <a:latin typeface="Calibri" charset="0"/>
                <a:cs typeface="Calibri" charset="0"/>
              </a:rPr>
              <a:t> </a:t>
            </a:r>
            <a:endParaRPr lang="zh-CN" altLang="en-US"/>
          </a:p>
        </p:txBody>
      </p:sp>
      <p:sp>
        <p:nvSpPr>
          <p:cNvPr id="2" name="矩形 1"/>
          <p:cNvSpPr/>
          <p:nvPr/>
        </p:nvSpPr>
        <p:spPr>
          <a:xfrm>
            <a:off x="482600" y="986790"/>
            <a:ext cx="11036935" cy="810260"/>
          </a:xfrm>
          <a:prstGeom prst="rect">
            <a:avLst/>
          </a:prstGeom>
        </p:spPr>
        <p:txBody>
          <a:bodyPr wrap="square">
            <a:spAutoFit/>
          </a:bodyPr>
          <a:lstStyle/>
          <a:p>
            <a:pPr marL="342900" indent="-342900">
              <a:lnSpc>
                <a:spcPct val="130000"/>
              </a:lnSpc>
              <a:buFont typeface="+mj-ea"/>
              <a:buAutoNum type="circleNumDbPlain" startAt="5"/>
            </a:pPr>
            <a:r>
              <a:rPr lang="zh-CN" dirty="0">
                <a:solidFill>
                  <a:schemeClr val="tx1">
                    <a:lumMod val="95000"/>
                    <a:lumOff val="5000"/>
                  </a:schemeClr>
                </a:solidFill>
                <a:latin typeface="微软雅黑" charset="0"/>
                <a:ea typeface="微软雅黑" charset="0"/>
              </a:rPr>
              <a:t>最小代价匹配</a:t>
            </a:r>
          </a:p>
          <a:p>
            <a:pPr indent="0">
              <a:lnSpc>
                <a:spcPct val="130000"/>
              </a:lnSpc>
              <a:buFont typeface="+mj-lt"/>
              <a:buNone/>
            </a:pPr>
            <a:r>
              <a:rPr lang="zh-CN" dirty="0">
                <a:solidFill>
                  <a:schemeClr val="tx1">
                    <a:lumMod val="95000"/>
                    <a:lumOff val="5000"/>
                  </a:schemeClr>
                </a:solidFill>
                <a:latin typeface="微软雅黑" charset="0"/>
                <a:ea typeface="微软雅黑" charset="0"/>
              </a:rPr>
              <a:t>矩阵中有5个0，可以把这5个0看作5条边，我们需要从中选出三个，作为代价最小的匹配。</a:t>
            </a:r>
          </a:p>
        </p:txBody>
      </p:sp>
      <p:pic>
        <p:nvPicPr>
          <p:cNvPr id="41" name="图片 29"/>
          <p:cNvPicPr>
            <a:picLocks noChangeAspect="1"/>
          </p:cNvPicPr>
          <p:nvPr/>
        </p:nvPicPr>
        <p:blipFill>
          <a:blip r:embed="rId3"/>
          <a:stretch>
            <a:fillRect/>
          </a:stretch>
        </p:blipFill>
        <p:spPr>
          <a:xfrm>
            <a:off x="4096385" y="1863090"/>
            <a:ext cx="4925060" cy="4864100"/>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原理解释</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indent="0"/>
            <a:r>
              <a:rPr lang="en-US" altLang="zh-CN" sz="1050" b="0">
                <a:latin typeface="Calibri" charset="0"/>
                <a:cs typeface="Calibri" charset="0"/>
              </a:rPr>
              <a:t> </a:t>
            </a:r>
            <a:endParaRPr lang="zh-CN" altLang="en-US"/>
          </a:p>
        </p:txBody>
      </p:sp>
      <p:sp>
        <p:nvSpPr>
          <p:cNvPr id="2" name="矩形 1"/>
          <p:cNvSpPr/>
          <p:nvPr/>
        </p:nvSpPr>
        <p:spPr>
          <a:xfrm>
            <a:off x="482600" y="986790"/>
            <a:ext cx="11036935" cy="810260"/>
          </a:xfrm>
          <a:prstGeom prst="rect">
            <a:avLst/>
          </a:prstGeom>
        </p:spPr>
        <p:txBody>
          <a:bodyPr wrap="square">
            <a:spAutoFit/>
          </a:bodyPr>
          <a:lstStyle/>
          <a:p>
            <a:pPr marL="342900" indent="-342900">
              <a:lnSpc>
                <a:spcPct val="130000"/>
              </a:lnSpc>
              <a:buFont typeface="+mj-ea"/>
              <a:buAutoNum type="circleNumDbPlain" startAt="5"/>
            </a:pPr>
            <a:r>
              <a:rPr lang="zh-CN" dirty="0">
                <a:solidFill>
                  <a:schemeClr val="tx1">
                    <a:lumMod val="95000"/>
                    <a:lumOff val="5000"/>
                  </a:schemeClr>
                </a:solidFill>
                <a:latin typeface="微软雅黑" charset="0"/>
                <a:ea typeface="微软雅黑" charset="0"/>
              </a:rPr>
              <a:t>最小代价匹配</a:t>
            </a:r>
          </a:p>
          <a:p>
            <a:pPr indent="0">
              <a:lnSpc>
                <a:spcPct val="130000"/>
              </a:lnSpc>
              <a:buFont typeface="+mj-lt"/>
              <a:buNone/>
            </a:pPr>
            <a:r>
              <a:rPr lang="zh-CN" dirty="0">
                <a:solidFill>
                  <a:schemeClr val="tx1">
                    <a:lumMod val="95000"/>
                    <a:lumOff val="5000"/>
                  </a:schemeClr>
                </a:solidFill>
                <a:latin typeface="微软雅黑" charset="0"/>
                <a:ea typeface="微软雅黑" charset="0"/>
              </a:rPr>
              <a:t>左下角的0是第三行唯一一个零，必须要选中它，如果不选择它，u3就没有匹配了</a:t>
            </a:r>
          </a:p>
        </p:txBody>
      </p:sp>
      <p:pic>
        <p:nvPicPr>
          <p:cNvPr id="42" name="图片 30"/>
          <p:cNvPicPr>
            <a:picLocks noChangeAspect="1"/>
          </p:cNvPicPr>
          <p:nvPr/>
        </p:nvPicPr>
        <p:blipFill>
          <a:blip r:embed="rId3"/>
          <a:stretch>
            <a:fillRect/>
          </a:stretch>
        </p:blipFill>
        <p:spPr>
          <a:xfrm>
            <a:off x="482600" y="1797050"/>
            <a:ext cx="5374005" cy="2347595"/>
          </a:xfrm>
          <a:prstGeom prst="rect">
            <a:avLst/>
          </a:prstGeom>
          <a:noFill/>
          <a:ln w="9525">
            <a:solidFill>
              <a:srgbClr val="2958A0"/>
            </a:solidFill>
          </a:ln>
        </p:spPr>
      </p:pic>
      <p:sp>
        <p:nvSpPr>
          <p:cNvPr id="4" name="文本框 3"/>
          <p:cNvSpPr txBox="1"/>
          <p:nvPr/>
        </p:nvSpPr>
        <p:spPr>
          <a:xfrm>
            <a:off x="482600" y="4167505"/>
            <a:ext cx="5768975" cy="368300"/>
          </a:xfrm>
          <a:prstGeom prst="rect">
            <a:avLst/>
          </a:prstGeom>
          <a:noFill/>
          <a:ln w="9525">
            <a:noFill/>
          </a:ln>
        </p:spPr>
        <p:txBody>
          <a:bodyPr wrap="square">
            <a:spAutoFit/>
          </a:bodyPr>
          <a:lstStyle/>
          <a:p>
            <a:pPr marL="0" indent="0" algn="l"/>
            <a:r>
              <a:rPr lang="zh-CN" sz="1800" b="0" dirty="0">
                <a:solidFill>
                  <a:schemeClr val="tx1">
                    <a:lumMod val="95000"/>
                    <a:lumOff val="5000"/>
                  </a:schemeClr>
                </a:solidFill>
                <a:latin typeface="微软雅黑" charset="0"/>
                <a:ea typeface="微软雅黑" charset="0"/>
              </a:rPr>
              <a:t>于是u3与v1做匹配后，与其相关的边与节点都可以删掉：</a:t>
            </a:r>
            <a:endParaRPr lang="zh-CN" dirty="0">
              <a:solidFill>
                <a:schemeClr val="tx1">
                  <a:lumMod val="95000"/>
                  <a:lumOff val="5000"/>
                </a:schemeClr>
              </a:solidFill>
              <a:latin typeface="微软雅黑" charset="0"/>
              <a:ea typeface="微软雅黑" charset="0"/>
            </a:endParaRPr>
          </a:p>
        </p:txBody>
      </p:sp>
      <p:pic>
        <p:nvPicPr>
          <p:cNvPr id="43" name="图片 31"/>
          <p:cNvPicPr>
            <a:picLocks noChangeAspect="1"/>
          </p:cNvPicPr>
          <p:nvPr/>
        </p:nvPicPr>
        <p:blipFill>
          <a:blip r:embed="rId4"/>
          <a:stretch>
            <a:fillRect/>
          </a:stretch>
        </p:blipFill>
        <p:spPr>
          <a:xfrm>
            <a:off x="586423" y="4496118"/>
            <a:ext cx="5269865" cy="2361565"/>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indent="0"/>
            <a:r>
              <a:rPr lang="en-US" altLang="zh-CN" sz="1050" b="0">
                <a:latin typeface="Calibri" charset="0"/>
                <a:cs typeface="Calibri" charset="0"/>
              </a:rPr>
              <a:t> </a:t>
            </a:r>
            <a:endParaRPr lang="zh-CN" altLang="en-US"/>
          </a:p>
        </p:txBody>
      </p:sp>
      <p:sp>
        <p:nvSpPr>
          <p:cNvPr id="2" name="矩形 1"/>
          <p:cNvSpPr/>
          <p:nvPr/>
        </p:nvSpPr>
        <p:spPr>
          <a:xfrm>
            <a:off x="482600" y="986790"/>
            <a:ext cx="11036935" cy="810260"/>
          </a:xfrm>
          <a:prstGeom prst="rect">
            <a:avLst/>
          </a:prstGeom>
        </p:spPr>
        <p:txBody>
          <a:bodyPr wrap="square">
            <a:spAutoFit/>
          </a:bodyPr>
          <a:lstStyle/>
          <a:p>
            <a:pPr marL="342900" indent="-342900">
              <a:lnSpc>
                <a:spcPct val="130000"/>
              </a:lnSpc>
              <a:buFont typeface="+mj-ea"/>
              <a:buAutoNum type="circleNumDbPlain" startAt="5"/>
            </a:pPr>
            <a:r>
              <a:rPr lang="zh-CN" dirty="0">
                <a:solidFill>
                  <a:schemeClr val="tx1">
                    <a:lumMod val="95000"/>
                    <a:lumOff val="5000"/>
                  </a:schemeClr>
                </a:solidFill>
                <a:latin typeface="微软雅黑" charset="0"/>
                <a:ea typeface="微软雅黑" charset="0"/>
              </a:rPr>
              <a:t>最小代价匹配</a:t>
            </a:r>
          </a:p>
          <a:p>
            <a:pPr indent="0">
              <a:lnSpc>
                <a:spcPct val="130000"/>
              </a:lnSpc>
              <a:buFont typeface="+mj-lt"/>
              <a:buNone/>
            </a:pPr>
            <a:r>
              <a:rPr lang="zh-CN" dirty="0">
                <a:solidFill>
                  <a:schemeClr val="tx1">
                    <a:lumMod val="95000"/>
                    <a:lumOff val="5000"/>
                  </a:schemeClr>
                </a:solidFill>
                <a:latin typeface="微软雅黑" charset="0"/>
                <a:ea typeface="微软雅黑" charset="0"/>
              </a:rPr>
              <a:t>中间的0是第二列唯一一个零，必须要选中它，如果不选择它，v2就没有匹配了。</a:t>
            </a:r>
          </a:p>
        </p:txBody>
      </p:sp>
      <p:sp>
        <p:nvSpPr>
          <p:cNvPr id="4" name="文本框 3"/>
          <p:cNvSpPr txBox="1"/>
          <p:nvPr/>
        </p:nvSpPr>
        <p:spPr>
          <a:xfrm>
            <a:off x="482600" y="4167505"/>
            <a:ext cx="5768975" cy="368300"/>
          </a:xfrm>
          <a:prstGeom prst="rect">
            <a:avLst/>
          </a:prstGeom>
          <a:noFill/>
          <a:ln w="9525">
            <a:noFill/>
          </a:ln>
        </p:spPr>
        <p:txBody>
          <a:bodyPr wrap="square">
            <a:spAutoFit/>
          </a:bodyPr>
          <a:lstStyle/>
          <a:p>
            <a:pPr marL="0" indent="0" algn="l"/>
            <a:r>
              <a:rPr lang="zh-CN" sz="1800" b="0" dirty="0">
                <a:solidFill>
                  <a:schemeClr val="tx1">
                    <a:lumMod val="95000"/>
                    <a:lumOff val="5000"/>
                  </a:schemeClr>
                </a:solidFill>
                <a:latin typeface="微软雅黑" charset="0"/>
                <a:ea typeface="微软雅黑" charset="0"/>
              </a:rPr>
              <a:t>于是u2与v2做匹配后，与其相关的边与节点都可以删掉：</a:t>
            </a:r>
          </a:p>
        </p:txBody>
      </p:sp>
      <p:pic>
        <p:nvPicPr>
          <p:cNvPr id="45" name="图片 32"/>
          <p:cNvPicPr>
            <a:picLocks noChangeAspect="1"/>
          </p:cNvPicPr>
          <p:nvPr/>
        </p:nvPicPr>
        <p:blipFill>
          <a:blip r:embed="rId3"/>
          <a:stretch>
            <a:fillRect/>
          </a:stretch>
        </p:blipFill>
        <p:spPr>
          <a:xfrm>
            <a:off x="482600" y="1797050"/>
            <a:ext cx="5233035" cy="2299335"/>
          </a:xfrm>
          <a:prstGeom prst="rect">
            <a:avLst/>
          </a:prstGeom>
          <a:noFill/>
          <a:ln w="9525">
            <a:solidFill>
              <a:srgbClr val="2958A0"/>
            </a:solidFill>
          </a:ln>
        </p:spPr>
      </p:pic>
      <p:pic>
        <p:nvPicPr>
          <p:cNvPr id="46" name="图片 33"/>
          <p:cNvPicPr>
            <a:picLocks noChangeAspect="1"/>
          </p:cNvPicPr>
          <p:nvPr/>
        </p:nvPicPr>
        <p:blipFill>
          <a:blip r:embed="rId4"/>
          <a:stretch>
            <a:fillRect/>
          </a:stretch>
        </p:blipFill>
        <p:spPr>
          <a:xfrm>
            <a:off x="485140" y="4507865"/>
            <a:ext cx="5141595" cy="2350135"/>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65430" y="220345"/>
            <a:ext cx="6897370" cy="700405"/>
          </a:xfrm>
        </p:spPr>
        <p:txBody>
          <a:bodyPr/>
          <a:lstStyle/>
          <a:p>
            <a:r>
              <a:rPr kumimoji="1" lang="en-US" sz="2000" dirty="0">
                <a:solidFill>
                  <a:srgbClr val="2958A0"/>
                </a:solidFill>
                <a:sym typeface="+mn-ea"/>
              </a:rPr>
              <a:t>1.3</a:t>
            </a:r>
            <a:r>
              <a:rPr kumimoji="1" lang="zh-CN" altLang="en-US" sz="2000" dirty="0">
                <a:solidFill>
                  <a:srgbClr val="2958A0"/>
                </a:solidFill>
                <a:sym typeface="+mn-ea"/>
              </a:rPr>
              <a:t> 匈牙利算法</a:t>
            </a:r>
            <a:endParaRPr kumimoji="1" lang="zh-CN" altLang="en-US" sz="2000" dirty="0">
              <a:solidFill>
                <a:srgbClr val="2958A0"/>
              </a:solidFill>
            </a:endParaRPr>
          </a:p>
          <a:p>
            <a:r>
              <a:rPr kumimoji="1" lang="zh-CN" sz="2000" dirty="0">
                <a:solidFill>
                  <a:srgbClr val="2958A0"/>
                </a:solidFill>
              </a:rPr>
              <a:t>（</a:t>
            </a:r>
            <a:r>
              <a:rPr kumimoji="1" lang="en-US" altLang="zh-CN" sz="2000" dirty="0">
                <a:solidFill>
                  <a:srgbClr val="2958A0"/>
                </a:solidFill>
              </a:rPr>
              <a:t>2</a:t>
            </a:r>
            <a:r>
              <a:rPr kumimoji="1" lang="zh-CN" sz="2000" dirty="0">
                <a:solidFill>
                  <a:srgbClr val="2958A0"/>
                </a:solidFill>
              </a:rPr>
              <a:t>）矩阵解释</a:t>
            </a:r>
          </a:p>
        </p:txBody>
      </p:sp>
      <p:sp>
        <p:nvSpPr>
          <p:cNvPr id="103" name="文本框 102"/>
          <p:cNvSpPr txBox="1"/>
          <p:nvPr/>
        </p:nvSpPr>
        <p:spPr>
          <a:xfrm>
            <a:off x="-14932025" y="23721695"/>
            <a:ext cx="1724025" cy="252730"/>
          </a:xfrm>
          <a:prstGeom prst="rect">
            <a:avLst/>
          </a:prstGeom>
          <a:noFill/>
          <a:ln w="9525">
            <a:noFill/>
          </a:ln>
        </p:spPr>
        <p:txBody>
          <a:bodyPr wrap="square">
            <a:spAutoFit/>
          </a:bodyPr>
          <a:lstStyle/>
          <a:p>
            <a:pPr indent="0"/>
            <a:r>
              <a:rPr lang="en-US" altLang="zh-CN" sz="1050" b="0">
                <a:latin typeface="Calibri" charset="0"/>
                <a:cs typeface="Calibri" charset="0"/>
              </a:rPr>
              <a:t> </a:t>
            </a:r>
            <a:endParaRPr lang="zh-CN" altLang="en-US"/>
          </a:p>
        </p:txBody>
      </p:sp>
      <p:sp>
        <p:nvSpPr>
          <p:cNvPr id="2" name="矩形 1"/>
          <p:cNvSpPr/>
          <p:nvPr/>
        </p:nvSpPr>
        <p:spPr>
          <a:xfrm>
            <a:off x="482600" y="986790"/>
            <a:ext cx="11036935" cy="810260"/>
          </a:xfrm>
          <a:prstGeom prst="rect">
            <a:avLst/>
          </a:prstGeom>
        </p:spPr>
        <p:txBody>
          <a:bodyPr wrap="square">
            <a:spAutoFit/>
          </a:bodyPr>
          <a:lstStyle/>
          <a:p>
            <a:pPr marL="342900" indent="-342900">
              <a:lnSpc>
                <a:spcPct val="130000"/>
              </a:lnSpc>
              <a:buFont typeface="+mj-ea"/>
              <a:buAutoNum type="circleNumDbPlain" startAt="5"/>
            </a:pPr>
            <a:r>
              <a:rPr lang="zh-CN" dirty="0">
                <a:solidFill>
                  <a:schemeClr val="tx1">
                    <a:lumMod val="95000"/>
                    <a:lumOff val="5000"/>
                  </a:schemeClr>
                </a:solidFill>
                <a:latin typeface="微软雅黑" charset="0"/>
                <a:ea typeface="微软雅黑" charset="0"/>
              </a:rPr>
              <a:t>最小代价匹配</a:t>
            </a:r>
          </a:p>
          <a:p>
            <a:pPr indent="0">
              <a:lnSpc>
                <a:spcPct val="130000"/>
              </a:lnSpc>
              <a:buFont typeface="+mj-lt"/>
              <a:buNone/>
            </a:pPr>
            <a:r>
              <a:rPr lang="zh-CN" dirty="0">
                <a:solidFill>
                  <a:schemeClr val="tx1">
                    <a:lumMod val="95000"/>
                    <a:lumOff val="5000"/>
                  </a:schemeClr>
                </a:solidFill>
                <a:latin typeface="微软雅黑" charset="0"/>
                <a:ea typeface="微软雅黑" charset="0"/>
              </a:rPr>
              <a:t>于是我们找到了最小代价对应的匹配：</a:t>
            </a:r>
          </a:p>
        </p:txBody>
      </p:sp>
      <p:pic>
        <p:nvPicPr>
          <p:cNvPr id="47" name="图片 34"/>
          <p:cNvPicPr>
            <a:picLocks noChangeAspect="1"/>
          </p:cNvPicPr>
          <p:nvPr/>
        </p:nvPicPr>
        <p:blipFill>
          <a:blip r:embed="rId3"/>
          <a:stretch>
            <a:fillRect/>
          </a:stretch>
        </p:blipFill>
        <p:spPr>
          <a:xfrm>
            <a:off x="3460115" y="1939290"/>
            <a:ext cx="4819650" cy="4829810"/>
          </a:xfrm>
          <a:prstGeom prst="rect">
            <a:avLst/>
          </a:prstGeom>
          <a:noFill/>
          <a:ln w="9525">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代码展示</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2" name="文本框 1">
            <a:extLst>
              <a:ext uri="{FF2B5EF4-FFF2-40B4-BE49-F238E27FC236}">
                <a16:creationId xmlns:a16="http://schemas.microsoft.com/office/drawing/2014/main" id="{7271AF04-48A8-9443-883E-BB02E9C3CBD7}"/>
              </a:ext>
            </a:extLst>
          </p:cNvPr>
          <p:cNvSpPr txBox="1"/>
          <p:nvPr/>
        </p:nvSpPr>
        <p:spPr>
          <a:xfrm>
            <a:off x="5451432" y="5233737"/>
            <a:ext cx="1289135" cy="369332"/>
          </a:xfrm>
          <a:prstGeom prst="rect">
            <a:avLst/>
          </a:prstGeom>
          <a:noFill/>
        </p:spPr>
        <p:txBody>
          <a:bodyPr wrap="none" rtlCol="0">
            <a:spAutoFit/>
          </a:bodyPr>
          <a:lstStyle/>
          <a:p>
            <a:r>
              <a:rPr kumimoji="1" lang="en" altLang="zh-CN" dirty="0">
                <a:hlinkClick r:id="rId3"/>
              </a:rPr>
              <a:t>code.html</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实验结果</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THREE</a:t>
            </a:r>
          </a:p>
        </p:txBody>
      </p:sp>
      <p:sp>
        <p:nvSpPr>
          <p:cNvPr id="7" name="矩形 6"/>
          <p:cNvSpPr/>
          <p:nvPr/>
        </p:nvSpPr>
        <p:spPr>
          <a:xfrm>
            <a:off x="4889817" y="4381144"/>
            <a:ext cx="2412366" cy="113341"/>
          </a:xfrm>
          <a:prstGeom prst="rect">
            <a:avLst/>
          </a:prstGeom>
          <a:solidFill>
            <a:srgbClr val="2958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772306" cy="389467"/>
          </a:xfrm>
        </p:spPr>
        <p:txBody>
          <a:bodyPr/>
          <a:lstStyle/>
          <a:p>
            <a:r>
              <a:rPr kumimoji="1" lang="en-US" altLang="zh-CN" sz="2400" dirty="0"/>
              <a:t>Overview</a:t>
            </a:r>
            <a:r>
              <a:rPr kumimoji="1" lang="zh-CN" altLang="en-US" sz="2400" dirty="0"/>
              <a:t> </a:t>
            </a:r>
            <a:r>
              <a:rPr kumimoji="1" lang="en-US" altLang="zh-CN" sz="2400" dirty="0"/>
              <a:t>for</a:t>
            </a:r>
            <a:r>
              <a:rPr kumimoji="1" lang="zh-CN" altLang="en-US" sz="2400" dirty="0"/>
              <a:t> </a:t>
            </a:r>
            <a:r>
              <a:rPr kumimoji="1" lang="en-US" altLang="zh-CN" sz="2400" dirty="0"/>
              <a:t>matching</a:t>
            </a:r>
            <a:endParaRPr kumimoji="1" lang="zh-CN" altLang="en-US" sz="2400" dirty="0"/>
          </a:p>
        </p:txBody>
      </p:sp>
      <p:pic>
        <p:nvPicPr>
          <p:cNvPr id="9" name="图片 8"/>
          <p:cNvPicPr>
            <a:picLocks noChangeAspect="1"/>
          </p:cNvPicPr>
          <p:nvPr/>
        </p:nvPicPr>
        <p:blipFill>
          <a:blip r:embed="rId2"/>
          <a:stretch>
            <a:fillRect/>
          </a:stretch>
        </p:blipFill>
        <p:spPr>
          <a:xfrm>
            <a:off x="1134423" y="988374"/>
            <a:ext cx="3413826" cy="2319394"/>
          </a:xfrm>
          <a:prstGeom prst="rect">
            <a:avLst/>
          </a:prstGeom>
        </p:spPr>
      </p:pic>
      <p:pic>
        <p:nvPicPr>
          <p:cNvPr id="10" name="图片 9"/>
          <p:cNvPicPr>
            <a:picLocks noChangeAspect="1"/>
          </p:cNvPicPr>
          <p:nvPr/>
        </p:nvPicPr>
        <p:blipFill>
          <a:blip r:embed="rId3"/>
          <a:stretch>
            <a:fillRect/>
          </a:stretch>
        </p:blipFill>
        <p:spPr>
          <a:xfrm>
            <a:off x="5433688" y="1126607"/>
            <a:ext cx="6075151" cy="1462214"/>
          </a:xfrm>
          <a:prstGeom prst="rect">
            <a:avLst/>
          </a:prstGeom>
        </p:spPr>
      </p:pic>
      <p:pic>
        <p:nvPicPr>
          <p:cNvPr id="11" name="图片 10"/>
          <p:cNvPicPr>
            <a:picLocks noChangeAspect="1"/>
          </p:cNvPicPr>
          <p:nvPr/>
        </p:nvPicPr>
        <p:blipFill>
          <a:blip r:embed="rId4"/>
          <a:stretch>
            <a:fillRect/>
          </a:stretch>
        </p:blipFill>
        <p:spPr>
          <a:xfrm>
            <a:off x="1134423" y="3550232"/>
            <a:ext cx="3413826" cy="2319394"/>
          </a:xfrm>
          <a:prstGeom prst="rect">
            <a:avLst/>
          </a:prstGeom>
        </p:spPr>
      </p:pic>
      <p:pic>
        <p:nvPicPr>
          <p:cNvPr id="12" name="图片 11"/>
          <p:cNvPicPr>
            <a:picLocks noChangeAspect="1"/>
          </p:cNvPicPr>
          <p:nvPr/>
        </p:nvPicPr>
        <p:blipFill>
          <a:blip r:embed="rId5"/>
          <a:stretch>
            <a:fillRect/>
          </a:stretch>
        </p:blipFill>
        <p:spPr>
          <a:xfrm>
            <a:off x="6680199" y="3550232"/>
            <a:ext cx="3413827" cy="2319394"/>
          </a:xfrm>
          <a:prstGeom prst="rect">
            <a:avLst/>
          </a:prstGeom>
        </p:spPr>
      </p:pic>
      <p:sp>
        <p:nvSpPr>
          <p:cNvPr id="13" name="文本框 12"/>
          <p:cNvSpPr txBox="1"/>
          <p:nvPr/>
        </p:nvSpPr>
        <p:spPr>
          <a:xfrm>
            <a:off x="2441226" y="3123102"/>
            <a:ext cx="800219" cy="461665"/>
          </a:xfrm>
          <a:prstGeom prst="rect">
            <a:avLst/>
          </a:prstGeom>
          <a:noFill/>
        </p:spPr>
        <p:txBody>
          <a:bodyPr wrap="none" rtlCol="0">
            <a:spAutoFit/>
          </a:bodyPr>
          <a:lstStyle/>
          <a:p>
            <a:r>
              <a:rPr kumimoji="1" lang="zh-CN" altLang="en-US" sz="2400" dirty="0"/>
              <a:t>平移</a:t>
            </a:r>
          </a:p>
        </p:txBody>
      </p:sp>
      <p:sp>
        <p:nvSpPr>
          <p:cNvPr id="14" name="文本框 13"/>
          <p:cNvSpPr txBox="1"/>
          <p:nvPr/>
        </p:nvSpPr>
        <p:spPr>
          <a:xfrm>
            <a:off x="2441226" y="5869626"/>
            <a:ext cx="800219" cy="461665"/>
          </a:xfrm>
          <a:prstGeom prst="rect">
            <a:avLst/>
          </a:prstGeom>
          <a:noFill/>
        </p:spPr>
        <p:txBody>
          <a:bodyPr wrap="none" rtlCol="0">
            <a:spAutoFit/>
          </a:bodyPr>
          <a:lstStyle/>
          <a:p>
            <a:r>
              <a:rPr kumimoji="1" lang="zh-CN" altLang="en-US" sz="2400" dirty="0"/>
              <a:t>扭曲</a:t>
            </a:r>
          </a:p>
        </p:txBody>
      </p:sp>
      <p:sp>
        <p:nvSpPr>
          <p:cNvPr id="15" name="文本框 14"/>
          <p:cNvSpPr txBox="1"/>
          <p:nvPr/>
        </p:nvSpPr>
        <p:spPr>
          <a:xfrm>
            <a:off x="7987002" y="3123102"/>
            <a:ext cx="800219" cy="461665"/>
          </a:xfrm>
          <a:prstGeom prst="rect">
            <a:avLst/>
          </a:prstGeom>
          <a:noFill/>
        </p:spPr>
        <p:txBody>
          <a:bodyPr wrap="none" rtlCol="0">
            <a:spAutoFit/>
          </a:bodyPr>
          <a:lstStyle/>
          <a:p>
            <a:r>
              <a:rPr kumimoji="1" lang="zh-CN" altLang="en-US" sz="2400" dirty="0"/>
              <a:t>缩放</a:t>
            </a:r>
          </a:p>
        </p:txBody>
      </p:sp>
      <p:sp>
        <p:nvSpPr>
          <p:cNvPr id="16" name="文本框 15"/>
          <p:cNvSpPr txBox="1"/>
          <p:nvPr/>
        </p:nvSpPr>
        <p:spPr>
          <a:xfrm>
            <a:off x="7987002" y="5869518"/>
            <a:ext cx="800219" cy="461665"/>
          </a:xfrm>
          <a:prstGeom prst="rect">
            <a:avLst/>
          </a:prstGeom>
          <a:noFill/>
        </p:spPr>
        <p:txBody>
          <a:bodyPr wrap="none" rtlCol="0">
            <a:spAutoFit/>
          </a:bodyPr>
          <a:lstStyle/>
          <a:p>
            <a:r>
              <a:rPr kumimoji="1" lang="zh-CN" altLang="en-US" sz="2400" dirty="0"/>
              <a:t>旋转</a:t>
            </a:r>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103496" cy="389467"/>
          </a:xfrm>
        </p:spPr>
        <p:txBody>
          <a:bodyPr/>
          <a:lstStyle/>
          <a:p>
            <a:r>
              <a:rPr kumimoji="1" lang="en-US" altLang="zh-CN" sz="2400" dirty="0"/>
              <a:t>Visualization</a:t>
            </a:r>
            <a:r>
              <a:rPr kumimoji="1" lang="zh-CN" altLang="en-US" sz="2400" dirty="0"/>
              <a:t> </a:t>
            </a:r>
            <a:r>
              <a:rPr kumimoji="1" lang="en-US" altLang="zh-CN" sz="2400" dirty="0"/>
              <a:t>for</a:t>
            </a:r>
            <a:r>
              <a:rPr kumimoji="1" lang="zh-CN" altLang="en-US" sz="2400" dirty="0"/>
              <a:t> </a:t>
            </a:r>
            <a:r>
              <a:rPr kumimoji="1" lang="en-US" altLang="zh-CN" sz="2400" dirty="0"/>
              <a:t>Context</a:t>
            </a:r>
            <a:endParaRPr kumimoji="1" lang="zh-CN" altLang="en-US" sz="2400" dirty="0"/>
          </a:p>
        </p:txBody>
      </p:sp>
      <p:pic>
        <p:nvPicPr>
          <p:cNvPr id="4" name="图片 3"/>
          <p:cNvPicPr>
            <a:picLocks noChangeAspect="1"/>
          </p:cNvPicPr>
          <p:nvPr/>
        </p:nvPicPr>
        <p:blipFill>
          <a:blip r:embed="rId2"/>
          <a:stretch>
            <a:fillRect/>
          </a:stretch>
        </p:blipFill>
        <p:spPr>
          <a:xfrm>
            <a:off x="2341213" y="1271649"/>
            <a:ext cx="8672368" cy="4771045"/>
          </a:xfrm>
          <a:prstGeom prst="rect">
            <a:avLst/>
          </a:prstGeom>
        </p:spPr>
      </p:pic>
      <p:sp>
        <p:nvSpPr>
          <p:cNvPr id="5" name="文本框 4"/>
          <p:cNvSpPr txBox="1"/>
          <p:nvPr/>
        </p:nvSpPr>
        <p:spPr>
          <a:xfrm>
            <a:off x="120132" y="1805049"/>
            <a:ext cx="1723549" cy="461665"/>
          </a:xfrm>
          <a:prstGeom prst="rect">
            <a:avLst/>
          </a:prstGeom>
          <a:noFill/>
        </p:spPr>
        <p:txBody>
          <a:bodyPr wrap="none" rtlCol="0">
            <a:spAutoFit/>
          </a:bodyPr>
          <a:lstStyle/>
          <a:p>
            <a:r>
              <a:rPr kumimoji="1" lang="zh-CN" altLang="en-US" sz="2400" dirty="0"/>
              <a:t>边缘样本点</a:t>
            </a:r>
          </a:p>
        </p:txBody>
      </p:sp>
      <p:sp>
        <p:nvSpPr>
          <p:cNvPr id="17" name="文本框 16"/>
          <p:cNvSpPr txBox="1"/>
          <p:nvPr/>
        </p:nvSpPr>
        <p:spPr>
          <a:xfrm>
            <a:off x="120132" y="4762005"/>
            <a:ext cx="2031325" cy="461665"/>
          </a:xfrm>
          <a:prstGeom prst="rect">
            <a:avLst/>
          </a:prstGeom>
          <a:noFill/>
        </p:spPr>
        <p:txBody>
          <a:bodyPr wrap="none" rtlCol="0">
            <a:spAutoFit/>
          </a:bodyPr>
          <a:lstStyle/>
          <a:p>
            <a:r>
              <a:rPr kumimoji="1" lang="zh-CN" altLang="en-US" sz="2400" dirty="0"/>
              <a:t>上下文直方图</a:t>
            </a:r>
          </a:p>
        </p:txBody>
      </p:sp>
      <p:sp>
        <p:nvSpPr>
          <p:cNvPr id="6" name="右大括号 5"/>
          <p:cNvSpPr/>
          <p:nvPr/>
        </p:nvSpPr>
        <p:spPr>
          <a:xfrm>
            <a:off x="10882952" y="4104912"/>
            <a:ext cx="261257" cy="1753722"/>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右大括号 17"/>
          <p:cNvSpPr/>
          <p:nvPr/>
        </p:nvSpPr>
        <p:spPr>
          <a:xfrm rot="16200000">
            <a:off x="10263023" y="3483697"/>
            <a:ext cx="261257" cy="88965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 name="文本框 6"/>
          <p:cNvSpPr txBox="1"/>
          <p:nvPr/>
        </p:nvSpPr>
        <p:spPr>
          <a:xfrm>
            <a:off x="11162963" y="4808171"/>
            <a:ext cx="1107996" cy="369332"/>
          </a:xfrm>
          <a:prstGeom prst="rect">
            <a:avLst/>
          </a:prstGeom>
          <a:noFill/>
        </p:spPr>
        <p:txBody>
          <a:bodyPr wrap="none" rtlCol="0">
            <a:spAutoFit/>
          </a:bodyPr>
          <a:lstStyle/>
          <a:p>
            <a:r>
              <a:rPr kumimoji="1" lang="zh-CN" altLang="en-US" dirty="0"/>
              <a:t>角度区间</a:t>
            </a:r>
          </a:p>
        </p:txBody>
      </p:sp>
      <p:sp>
        <p:nvSpPr>
          <p:cNvPr id="19" name="文本框 18"/>
          <p:cNvSpPr txBox="1"/>
          <p:nvPr/>
        </p:nvSpPr>
        <p:spPr>
          <a:xfrm>
            <a:off x="9839653" y="3287839"/>
            <a:ext cx="1107996" cy="369332"/>
          </a:xfrm>
          <a:prstGeom prst="rect">
            <a:avLst/>
          </a:prstGeom>
          <a:noFill/>
        </p:spPr>
        <p:txBody>
          <a:bodyPr wrap="none" rtlCol="0">
            <a:spAutoFit/>
          </a:bodyPr>
          <a:lstStyle/>
          <a:p>
            <a:r>
              <a:rPr kumimoji="1" lang="zh-CN" altLang="en-US" dirty="0"/>
              <a:t>距离区间</a:t>
            </a:r>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265304" y="220133"/>
            <a:ext cx="4103496" cy="389467"/>
          </a:xfrm>
        </p:spPr>
        <p:txBody>
          <a:bodyPr/>
          <a:lstStyle/>
          <a:p>
            <a:r>
              <a:rPr kumimoji="1" lang="en-US" altLang="zh-CN" sz="2400" dirty="0"/>
              <a:t>Ablation</a:t>
            </a:r>
            <a:r>
              <a:rPr kumimoji="1" lang="zh-CN" altLang="en-US" sz="2400" dirty="0"/>
              <a:t> </a:t>
            </a:r>
            <a:r>
              <a:rPr kumimoji="1" lang="en-US" altLang="zh-CN" sz="2400" dirty="0"/>
              <a:t>for</a:t>
            </a:r>
            <a:r>
              <a:rPr kumimoji="1" lang="zh-CN" altLang="en-US" sz="2400" dirty="0"/>
              <a:t> </a:t>
            </a:r>
            <a:r>
              <a:rPr kumimoji="1" lang="en-US" altLang="zh-CN" sz="2400" dirty="0"/>
              <a:t>Sampling</a:t>
            </a:r>
            <a:endParaRPr kumimoji="1" lang="zh-CN" altLang="en-US" sz="2400" dirty="0"/>
          </a:p>
        </p:txBody>
      </p:sp>
      <p:grpSp>
        <p:nvGrpSpPr>
          <p:cNvPr id="10" name="组合 9"/>
          <p:cNvGrpSpPr/>
          <p:nvPr/>
        </p:nvGrpSpPr>
        <p:grpSpPr>
          <a:xfrm>
            <a:off x="1999792" y="1210733"/>
            <a:ext cx="8192415" cy="4872465"/>
            <a:chOff x="1230985" y="1071033"/>
            <a:chExt cx="9730030" cy="5786967"/>
          </a:xfrm>
        </p:grpSpPr>
        <p:pic>
          <p:nvPicPr>
            <p:cNvPr id="5" name="图片 4"/>
            <p:cNvPicPr>
              <a:picLocks noChangeAspect="1"/>
            </p:cNvPicPr>
            <p:nvPr/>
          </p:nvPicPr>
          <p:blipFill>
            <a:blip r:embed="rId2"/>
            <a:stretch>
              <a:fillRect/>
            </a:stretch>
          </p:blipFill>
          <p:spPr>
            <a:xfrm>
              <a:off x="6643015" y="1071033"/>
              <a:ext cx="4318000" cy="2933701"/>
            </a:xfrm>
            <a:prstGeom prst="rect">
              <a:avLst/>
            </a:prstGeom>
          </p:spPr>
        </p:pic>
        <p:pic>
          <p:nvPicPr>
            <p:cNvPr id="7" name="图片 6"/>
            <p:cNvPicPr>
              <a:picLocks noChangeAspect="1"/>
            </p:cNvPicPr>
            <p:nvPr/>
          </p:nvPicPr>
          <p:blipFill>
            <a:blip r:embed="rId3"/>
            <a:stretch>
              <a:fillRect/>
            </a:stretch>
          </p:blipFill>
          <p:spPr>
            <a:xfrm>
              <a:off x="1230985" y="1071033"/>
              <a:ext cx="4318000" cy="2933700"/>
            </a:xfrm>
            <a:prstGeom prst="rect">
              <a:avLst/>
            </a:prstGeom>
          </p:spPr>
        </p:pic>
        <p:pic>
          <p:nvPicPr>
            <p:cNvPr id="8" name="图片 7"/>
            <p:cNvPicPr>
              <a:picLocks noChangeAspect="1"/>
            </p:cNvPicPr>
            <p:nvPr/>
          </p:nvPicPr>
          <p:blipFill>
            <a:blip r:embed="rId4"/>
            <a:stretch>
              <a:fillRect/>
            </a:stretch>
          </p:blipFill>
          <p:spPr>
            <a:xfrm>
              <a:off x="1230985" y="3924300"/>
              <a:ext cx="4318000" cy="2933700"/>
            </a:xfrm>
            <a:prstGeom prst="rect">
              <a:avLst/>
            </a:prstGeom>
          </p:spPr>
        </p:pic>
        <p:pic>
          <p:nvPicPr>
            <p:cNvPr id="9" name="图片 8"/>
            <p:cNvPicPr>
              <a:picLocks noChangeAspect="1"/>
            </p:cNvPicPr>
            <p:nvPr/>
          </p:nvPicPr>
          <p:blipFill>
            <a:blip r:embed="rId5"/>
            <a:stretch>
              <a:fillRect/>
            </a:stretch>
          </p:blipFill>
          <p:spPr>
            <a:xfrm>
              <a:off x="6643015" y="3924300"/>
              <a:ext cx="4318000" cy="2933700"/>
            </a:xfrm>
            <a:prstGeom prst="rect">
              <a:avLst/>
            </a:prstGeom>
          </p:spPr>
        </p:pic>
      </p:grpSp>
      <p:sp>
        <p:nvSpPr>
          <p:cNvPr id="11" name="文本框 10"/>
          <p:cNvSpPr txBox="1"/>
          <p:nvPr/>
        </p:nvSpPr>
        <p:spPr>
          <a:xfrm>
            <a:off x="1999792" y="837501"/>
            <a:ext cx="3635636" cy="461665"/>
          </a:xfrm>
          <a:prstGeom prst="rect">
            <a:avLst/>
          </a:prstGeom>
          <a:noFill/>
        </p:spPr>
        <p:txBody>
          <a:bodyPr wrap="square" rtlCol="0">
            <a:spAutoFit/>
          </a:bodyPr>
          <a:lstStyle/>
          <a:p>
            <a:pPr algn="ctr"/>
            <a:r>
              <a:rPr kumimoji="1" lang="en-US" altLang="zh-CN" sz="2400" dirty="0"/>
              <a:t>Random</a:t>
            </a:r>
            <a:r>
              <a:rPr kumimoji="1" lang="zh-CN" altLang="en-US" sz="2400" dirty="0"/>
              <a:t> </a:t>
            </a:r>
            <a:r>
              <a:rPr kumimoji="1" lang="en-US" altLang="zh-CN" sz="2400" dirty="0"/>
              <a:t>Sample</a:t>
            </a:r>
            <a:endParaRPr kumimoji="1" lang="zh-CN" altLang="en-US" sz="2400" dirty="0"/>
          </a:p>
        </p:txBody>
      </p:sp>
      <p:sp>
        <p:nvSpPr>
          <p:cNvPr id="12" name="文本框 11"/>
          <p:cNvSpPr txBox="1"/>
          <p:nvPr/>
        </p:nvSpPr>
        <p:spPr>
          <a:xfrm>
            <a:off x="6556571" y="837501"/>
            <a:ext cx="3635636" cy="461665"/>
          </a:xfrm>
          <a:prstGeom prst="rect">
            <a:avLst/>
          </a:prstGeom>
          <a:noFill/>
        </p:spPr>
        <p:txBody>
          <a:bodyPr wrap="square" rtlCol="0">
            <a:spAutoFit/>
          </a:bodyPr>
          <a:lstStyle/>
          <a:p>
            <a:pPr algn="ctr"/>
            <a:r>
              <a:rPr kumimoji="1" lang="en-US" altLang="zh-CN" sz="2400" dirty="0"/>
              <a:t>Jitendra</a:t>
            </a:r>
            <a:r>
              <a:rPr kumimoji="1" lang="zh-CN" altLang="en-US" sz="2400" dirty="0"/>
              <a:t> </a:t>
            </a:r>
            <a:r>
              <a:rPr kumimoji="1" lang="en-US" altLang="zh-CN" sz="2400" dirty="0"/>
              <a:t>Sample</a:t>
            </a:r>
            <a:endParaRPr kumimoji="1" lang="zh-CN" altLang="en-US" sz="2400" dirty="0"/>
          </a:p>
        </p:txBody>
      </p:sp>
      <p:sp>
        <p:nvSpPr>
          <p:cNvPr id="13" name="文本框 12"/>
          <p:cNvSpPr txBox="1"/>
          <p:nvPr/>
        </p:nvSpPr>
        <p:spPr>
          <a:xfrm>
            <a:off x="2217313" y="6189267"/>
            <a:ext cx="6836229" cy="461665"/>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结论：均匀采样非常重要。</a:t>
            </a:r>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400" dirty="0"/>
              <a:t>Ablation</a:t>
            </a:r>
            <a:r>
              <a:rPr kumimoji="1" lang="zh-CN" altLang="en-US" sz="2400" dirty="0"/>
              <a:t> </a:t>
            </a:r>
            <a:r>
              <a:rPr kumimoji="1" lang="en-US" altLang="zh-CN" sz="2400" dirty="0"/>
              <a:t>for</a:t>
            </a:r>
            <a:r>
              <a:rPr kumimoji="1" lang="zh-CN" altLang="en-US" sz="2400" dirty="0"/>
              <a:t> </a:t>
            </a:r>
            <a:r>
              <a:rPr kumimoji="1" lang="en-US" altLang="zh-CN" sz="2400" dirty="0"/>
              <a:t>Angle</a:t>
            </a:r>
            <a:endParaRPr kumimoji="1" lang="zh-CN" altLang="en-US" sz="2400" dirty="0"/>
          </a:p>
        </p:txBody>
      </p:sp>
      <p:sp>
        <p:nvSpPr>
          <p:cNvPr id="4" name="文本框 3"/>
          <p:cNvSpPr txBox="1"/>
          <p:nvPr/>
        </p:nvSpPr>
        <p:spPr>
          <a:xfrm>
            <a:off x="6202224" y="773275"/>
            <a:ext cx="2829790" cy="461665"/>
          </a:xfrm>
          <a:prstGeom prst="rect">
            <a:avLst/>
          </a:prstGeom>
          <a:noFill/>
        </p:spPr>
        <p:txBody>
          <a:bodyPr wrap="square" rtlCol="0">
            <a:spAutoFit/>
          </a:bodyPr>
          <a:lstStyle/>
          <a:p>
            <a:pPr algn="ctr"/>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3157105" y="773275"/>
            <a:ext cx="2829790" cy="461665"/>
          </a:xfrm>
          <a:prstGeom prst="rect">
            <a:avLst/>
          </a:prstGeom>
          <a:noFill/>
        </p:spPr>
        <p:txBody>
          <a:bodyPr wrap="square" rtlCol="0">
            <a:spAutoFit/>
          </a:bodyPr>
          <a:lstStyle/>
          <a:p>
            <a:pPr algn="ctr"/>
            <a:r>
              <a:rPr kumimoji="1" lang="en-US" altLang="zh-CN" sz="2400" dirty="0">
                <a:latin typeface="Times New Roman" panose="02020603050405020304" pitchFamily="18" charset="0"/>
                <a:cs typeface="Times New Roman" panose="02020603050405020304" pitchFamily="18" charset="0"/>
              </a:rPr>
              <a:t>8</a:t>
            </a:r>
            <a:endParaRPr kumimoji="1" lang="zh-CN" altLang="en-US" sz="240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9253105" y="773275"/>
            <a:ext cx="2829790" cy="461665"/>
          </a:xfrm>
          <a:prstGeom prst="rect">
            <a:avLst/>
          </a:prstGeom>
          <a:noFill/>
        </p:spPr>
        <p:txBody>
          <a:bodyPr wrap="square" rtlCol="0">
            <a:spAutoFit/>
          </a:bodyPr>
          <a:lstStyle/>
          <a:p>
            <a:pPr algn="ctr"/>
            <a:r>
              <a:rPr kumimoji="1" lang="en-US" altLang="zh-CN" sz="2400" dirty="0">
                <a:latin typeface="Times New Roman" panose="02020603050405020304" pitchFamily="18" charset="0"/>
                <a:cs typeface="Times New Roman" panose="02020603050405020304" pitchFamily="18" charset="0"/>
              </a:rPr>
              <a:t>16</a:t>
            </a:r>
            <a:endParaRPr kumimoji="1" lang="zh-CN" altLang="en-US" sz="24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109106" y="773276"/>
            <a:ext cx="2829790" cy="461665"/>
          </a:xfrm>
          <a:prstGeom prst="rect">
            <a:avLst/>
          </a:prstGeom>
          <a:noFill/>
        </p:spPr>
        <p:txBody>
          <a:bodyPr wrap="square" rtlCol="0">
            <a:spAutoFit/>
          </a:bodyPr>
          <a:lstStyle/>
          <a:p>
            <a:pPr algn="ctr"/>
            <a:r>
              <a:rPr kumimoji="1" lang="en-US" altLang="zh-CN" sz="2400" dirty="0">
                <a:latin typeface="Times New Roman" panose="02020603050405020304" pitchFamily="18" charset="0"/>
                <a:cs typeface="Times New Roman" panose="02020603050405020304" pitchFamily="18" charset="0"/>
              </a:rPr>
              <a:t>4</a:t>
            </a:r>
            <a:endParaRPr kumimoji="1" lang="zh-CN" altLang="en-US" sz="2400" dirty="0">
              <a:latin typeface="Times New Roman" panose="02020603050405020304" pitchFamily="18" charset="0"/>
              <a:cs typeface="Times New Roman" panose="02020603050405020304" pitchFamily="18" charset="0"/>
            </a:endParaRPr>
          </a:p>
        </p:txBody>
      </p:sp>
      <p:grpSp>
        <p:nvGrpSpPr>
          <p:cNvPr id="22" name="组合 21"/>
          <p:cNvGrpSpPr/>
          <p:nvPr/>
        </p:nvGrpSpPr>
        <p:grpSpPr>
          <a:xfrm>
            <a:off x="0" y="1234941"/>
            <a:ext cx="12192000" cy="2070848"/>
            <a:chOff x="551921" y="1366858"/>
            <a:chExt cx="11319163" cy="1922594"/>
          </a:xfrm>
        </p:grpSpPr>
        <p:pic>
          <p:nvPicPr>
            <p:cNvPr id="7" name="图片 6"/>
            <p:cNvPicPr>
              <a:picLocks noChangeAspect="1"/>
            </p:cNvPicPr>
            <p:nvPr/>
          </p:nvPicPr>
          <p:blipFill>
            <a:blip r:embed="rId2"/>
            <a:stretch>
              <a:fillRect/>
            </a:stretch>
          </p:blipFill>
          <p:spPr>
            <a:xfrm>
              <a:off x="3381713" y="1366858"/>
              <a:ext cx="2829790" cy="1922593"/>
            </a:xfrm>
            <a:prstGeom prst="rect">
              <a:avLst/>
            </a:prstGeom>
          </p:spPr>
        </p:pic>
        <p:pic>
          <p:nvPicPr>
            <p:cNvPr id="8" name="图片 7"/>
            <p:cNvPicPr>
              <a:picLocks noChangeAspect="1"/>
            </p:cNvPicPr>
            <p:nvPr/>
          </p:nvPicPr>
          <p:blipFill>
            <a:blip r:embed="rId3"/>
            <a:stretch>
              <a:fillRect/>
            </a:stretch>
          </p:blipFill>
          <p:spPr>
            <a:xfrm>
              <a:off x="9041293" y="1366859"/>
              <a:ext cx="2829791" cy="1922593"/>
            </a:xfrm>
            <a:prstGeom prst="rect">
              <a:avLst/>
            </a:prstGeom>
          </p:spPr>
        </p:pic>
        <p:pic>
          <p:nvPicPr>
            <p:cNvPr id="19" name="图片 18"/>
            <p:cNvPicPr>
              <a:picLocks noChangeAspect="1"/>
            </p:cNvPicPr>
            <p:nvPr/>
          </p:nvPicPr>
          <p:blipFill>
            <a:blip r:embed="rId4"/>
            <a:stretch>
              <a:fillRect/>
            </a:stretch>
          </p:blipFill>
          <p:spPr>
            <a:xfrm>
              <a:off x="6211503" y="1366859"/>
              <a:ext cx="2829790" cy="1922593"/>
            </a:xfrm>
            <a:prstGeom prst="rect">
              <a:avLst/>
            </a:prstGeom>
          </p:spPr>
        </p:pic>
        <p:pic>
          <p:nvPicPr>
            <p:cNvPr id="21" name="图片 20"/>
            <p:cNvPicPr>
              <a:picLocks noChangeAspect="1"/>
            </p:cNvPicPr>
            <p:nvPr/>
          </p:nvPicPr>
          <p:blipFill>
            <a:blip r:embed="rId5"/>
            <a:stretch>
              <a:fillRect/>
            </a:stretch>
          </p:blipFill>
          <p:spPr>
            <a:xfrm>
              <a:off x="551921" y="1366859"/>
              <a:ext cx="2829791" cy="1922593"/>
            </a:xfrm>
            <a:prstGeom prst="rect">
              <a:avLst/>
            </a:prstGeom>
          </p:spPr>
        </p:pic>
      </p:grpSp>
      <p:pic>
        <p:nvPicPr>
          <p:cNvPr id="23" name="图片 22"/>
          <p:cNvPicPr>
            <a:picLocks noChangeAspect="1"/>
          </p:cNvPicPr>
          <p:nvPr/>
        </p:nvPicPr>
        <p:blipFill>
          <a:blip r:embed="rId6"/>
          <a:stretch>
            <a:fillRect/>
          </a:stretch>
        </p:blipFill>
        <p:spPr>
          <a:xfrm>
            <a:off x="0" y="3601382"/>
            <a:ext cx="3047999" cy="2070846"/>
          </a:xfrm>
          <a:prstGeom prst="rect">
            <a:avLst/>
          </a:prstGeom>
        </p:spPr>
      </p:pic>
      <p:pic>
        <p:nvPicPr>
          <p:cNvPr id="24" name="图片 23"/>
          <p:cNvPicPr>
            <a:picLocks noChangeAspect="1"/>
          </p:cNvPicPr>
          <p:nvPr/>
        </p:nvPicPr>
        <p:blipFill>
          <a:blip r:embed="rId7"/>
          <a:stretch>
            <a:fillRect/>
          </a:stretch>
        </p:blipFill>
        <p:spPr>
          <a:xfrm>
            <a:off x="3048001" y="3601382"/>
            <a:ext cx="3047999" cy="2070846"/>
          </a:xfrm>
          <a:prstGeom prst="rect">
            <a:avLst/>
          </a:prstGeom>
        </p:spPr>
      </p:pic>
      <p:pic>
        <p:nvPicPr>
          <p:cNvPr id="25" name="图片 24"/>
          <p:cNvPicPr>
            <a:picLocks noChangeAspect="1"/>
          </p:cNvPicPr>
          <p:nvPr/>
        </p:nvPicPr>
        <p:blipFill>
          <a:blip r:embed="rId8"/>
          <a:stretch>
            <a:fillRect/>
          </a:stretch>
        </p:blipFill>
        <p:spPr>
          <a:xfrm>
            <a:off x="6094559" y="3601382"/>
            <a:ext cx="3045119" cy="2068890"/>
          </a:xfrm>
          <a:prstGeom prst="rect">
            <a:avLst/>
          </a:prstGeom>
        </p:spPr>
      </p:pic>
      <p:pic>
        <p:nvPicPr>
          <p:cNvPr id="26" name="图片 25"/>
          <p:cNvPicPr>
            <a:picLocks noChangeAspect="1"/>
          </p:cNvPicPr>
          <p:nvPr/>
        </p:nvPicPr>
        <p:blipFill>
          <a:blip r:embed="rId9"/>
          <a:stretch>
            <a:fillRect/>
          </a:stretch>
        </p:blipFill>
        <p:spPr>
          <a:xfrm>
            <a:off x="9139678" y="3599425"/>
            <a:ext cx="3045119" cy="2068890"/>
          </a:xfrm>
          <a:prstGeom prst="rect">
            <a:avLst/>
          </a:prstGeom>
        </p:spPr>
      </p:pic>
      <p:sp>
        <p:nvSpPr>
          <p:cNvPr id="27" name="文本框 26"/>
          <p:cNvSpPr txBox="1"/>
          <p:nvPr/>
        </p:nvSpPr>
        <p:spPr>
          <a:xfrm>
            <a:off x="1917001" y="5669225"/>
            <a:ext cx="6836229"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结论：上下文关系中，增加极坐标系的角度区间一定程度上可以提高匹配精度。</a:t>
            </a:r>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268596" cy="389467"/>
          </a:xfrm>
        </p:spPr>
        <p:txBody>
          <a:bodyPr/>
          <a:lstStyle/>
          <a:p>
            <a:r>
              <a:rPr kumimoji="1" lang="en-US" altLang="zh-CN" sz="2400" dirty="0"/>
              <a:t>Ablation</a:t>
            </a:r>
            <a:r>
              <a:rPr kumimoji="1" lang="zh-CN" altLang="en-US" sz="2400" dirty="0"/>
              <a:t> </a:t>
            </a:r>
            <a:r>
              <a:rPr kumimoji="1" lang="en-US" altLang="zh-CN" sz="2400" dirty="0"/>
              <a:t>for</a:t>
            </a:r>
            <a:r>
              <a:rPr kumimoji="1" lang="zh-CN" altLang="en-US" sz="2400" dirty="0"/>
              <a:t> </a:t>
            </a:r>
            <a:r>
              <a:rPr kumimoji="1" lang="en-US" altLang="zh-CN" sz="2400" dirty="0"/>
              <a:t>Cost</a:t>
            </a:r>
            <a:r>
              <a:rPr kumimoji="1" lang="zh-CN" altLang="en-US" sz="2400" dirty="0"/>
              <a:t> </a:t>
            </a:r>
            <a:r>
              <a:rPr kumimoji="1" lang="en-US" altLang="zh-CN" sz="2400" dirty="0"/>
              <a:t>Function</a:t>
            </a:r>
            <a:endParaRPr kumimoji="1" lang="zh-CN" altLang="en-US" sz="2400" dirty="0"/>
          </a:p>
        </p:txBody>
      </p:sp>
      <p:grpSp>
        <p:nvGrpSpPr>
          <p:cNvPr id="13" name="组合 12"/>
          <p:cNvGrpSpPr/>
          <p:nvPr/>
        </p:nvGrpSpPr>
        <p:grpSpPr>
          <a:xfrm>
            <a:off x="2114550" y="800100"/>
            <a:ext cx="7962900" cy="5046447"/>
            <a:chOff x="660400" y="876300"/>
            <a:chExt cx="9258300" cy="5867400"/>
          </a:xfrm>
        </p:grpSpPr>
        <p:pic>
          <p:nvPicPr>
            <p:cNvPr id="5" name="图片 4"/>
            <p:cNvPicPr>
              <a:picLocks noChangeAspect="1"/>
            </p:cNvPicPr>
            <p:nvPr/>
          </p:nvPicPr>
          <p:blipFill>
            <a:blip r:embed="rId2"/>
            <a:stretch>
              <a:fillRect/>
            </a:stretch>
          </p:blipFill>
          <p:spPr>
            <a:xfrm>
              <a:off x="660400" y="876300"/>
              <a:ext cx="4318000" cy="2933700"/>
            </a:xfrm>
            <a:prstGeom prst="rect">
              <a:avLst/>
            </a:prstGeom>
          </p:spPr>
        </p:pic>
        <p:pic>
          <p:nvPicPr>
            <p:cNvPr id="6" name="图片 5"/>
            <p:cNvPicPr>
              <a:picLocks noChangeAspect="1"/>
            </p:cNvPicPr>
            <p:nvPr/>
          </p:nvPicPr>
          <p:blipFill>
            <a:blip r:embed="rId3"/>
            <a:stretch>
              <a:fillRect/>
            </a:stretch>
          </p:blipFill>
          <p:spPr>
            <a:xfrm>
              <a:off x="660400" y="3810000"/>
              <a:ext cx="4318000" cy="2933700"/>
            </a:xfrm>
            <a:prstGeom prst="rect">
              <a:avLst/>
            </a:prstGeom>
          </p:spPr>
        </p:pic>
        <p:pic>
          <p:nvPicPr>
            <p:cNvPr id="9" name="图片 8"/>
            <p:cNvPicPr>
              <a:picLocks noChangeAspect="1"/>
            </p:cNvPicPr>
            <p:nvPr/>
          </p:nvPicPr>
          <p:blipFill>
            <a:blip r:embed="rId4"/>
            <a:stretch>
              <a:fillRect/>
            </a:stretch>
          </p:blipFill>
          <p:spPr>
            <a:xfrm>
              <a:off x="5600700" y="3810000"/>
              <a:ext cx="4318000" cy="2933700"/>
            </a:xfrm>
            <a:prstGeom prst="rect">
              <a:avLst/>
            </a:prstGeom>
          </p:spPr>
        </p:pic>
        <p:pic>
          <p:nvPicPr>
            <p:cNvPr id="11" name="图片 10"/>
            <p:cNvPicPr>
              <a:picLocks noChangeAspect="1"/>
            </p:cNvPicPr>
            <p:nvPr/>
          </p:nvPicPr>
          <p:blipFill>
            <a:blip r:embed="rId5"/>
            <a:stretch>
              <a:fillRect/>
            </a:stretch>
          </p:blipFill>
          <p:spPr>
            <a:xfrm>
              <a:off x="5600700" y="876300"/>
              <a:ext cx="4318000" cy="2933700"/>
            </a:xfrm>
            <a:prstGeom prst="rect">
              <a:avLst/>
            </a:prstGeom>
          </p:spPr>
        </p:pic>
        <p:sp>
          <p:nvSpPr>
            <p:cNvPr id="12" name="椭圆 11"/>
            <p:cNvSpPr/>
            <p:nvPr/>
          </p:nvSpPr>
          <p:spPr>
            <a:xfrm>
              <a:off x="1459104" y="2806700"/>
              <a:ext cx="395096" cy="39509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1745552" y="1909954"/>
              <a:ext cx="395096" cy="39509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925704" y="4684206"/>
              <a:ext cx="395096" cy="39509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文本框 29"/>
          <p:cNvSpPr txBox="1"/>
          <p:nvPr/>
        </p:nvSpPr>
        <p:spPr>
          <a:xfrm>
            <a:off x="2114550" y="5806870"/>
            <a:ext cx="6836229" cy="830997"/>
          </a:xfrm>
          <a:prstGeom prst="rect">
            <a:avLst/>
          </a:prstGeom>
          <a:noFill/>
        </p:spPr>
        <p:txBody>
          <a:bodyPr wrap="square" rtlCol="0">
            <a:spAutoFit/>
          </a:bodyPr>
          <a:lstStyle/>
          <a:p>
            <a:r>
              <a:rPr kumimoji="1" lang="zh-CN" altLang="en-US" sz="2400" dirty="0">
                <a:latin typeface="Times New Roman" panose="02020603050405020304" pitchFamily="18" charset="0"/>
                <a:cs typeface="Times New Roman" panose="02020603050405020304" pitchFamily="18" charset="0"/>
              </a:rPr>
              <a:t>结论：从观察者角度，在加入局部外观代价矩阵后，一定的细节被考虑。</a:t>
            </a:r>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65430" y="220345"/>
            <a:ext cx="5437505" cy="262890"/>
          </a:xfrm>
        </p:spPr>
        <p:txBody>
          <a:bodyPr/>
          <a:lstStyle/>
          <a:p>
            <a:r>
              <a:rPr kumimoji="1" lang="en-US" sz="2000" dirty="0">
                <a:solidFill>
                  <a:srgbClr val="2958A0"/>
                </a:solidFill>
              </a:rPr>
              <a:t>1.1</a:t>
            </a:r>
            <a:r>
              <a:rPr kumimoji="1" lang="zh-CN" altLang="en-US" sz="2000" dirty="0">
                <a:solidFill>
                  <a:srgbClr val="2958A0"/>
                </a:solidFill>
              </a:rPr>
              <a:t> shape context算法原理及步骤</a:t>
            </a:r>
          </a:p>
        </p:txBody>
      </p:sp>
      <p:grpSp>
        <p:nvGrpSpPr>
          <p:cNvPr id="42" name="组合 41"/>
          <p:cNvGrpSpPr/>
          <p:nvPr/>
        </p:nvGrpSpPr>
        <p:grpSpPr>
          <a:xfrm>
            <a:off x="336550" y="3759200"/>
            <a:ext cx="6350000" cy="502920"/>
            <a:chOff x="530" y="5829"/>
            <a:chExt cx="10000" cy="792"/>
          </a:xfrm>
        </p:grpSpPr>
        <p:sp>
          <p:nvSpPr>
            <p:cNvPr id="124" name="矩形 123"/>
            <p:cNvSpPr/>
            <p:nvPr/>
          </p:nvSpPr>
          <p:spPr>
            <a:xfrm>
              <a:off x="560" y="5859"/>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22" name="矩形 121"/>
            <p:cNvSpPr/>
            <p:nvPr/>
          </p:nvSpPr>
          <p:spPr>
            <a:xfrm>
              <a:off x="746" y="5939"/>
              <a:ext cx="9554" cy="580"/>
            </a:xfrm>
            <a:prstGeom prst="rect">
              <a:avLst/>
            </a:prstGeom>
          </p:spPr>
          <p:txBody>
            <a:bodyPr wrap="none">
              <a:spAutoFit/>
            </a:bodyPr>
            <a:lstStyle/>
            <a:p>
              <a:pPr algn="l"/>
              <a:r>
                <a:rPr lang="zh-CN" altLang="en-US" b="1" dirty="0">
                  <a:solidFill>
                    <a:srgbClr val="000000"/>
                  </a:solidFill>
                  <a:latin typeface="Segoe UI"/>
                  <a:ea typeface="微软雅黑"/>
                </a:rPr>
                <a:t>（4）使用匈牙利算法计算总体代价值最低的点集对应关系</a:t>
              </a:r>
            </a:p>
          </p:txBody>
        </p:sp>
        <p:sp>
          <p:nvSpPr>
            <p:cNvPr id="6" name="椭圆 5"/>
            <p:cNvSpPr/>
            <p:nvPr/>
          </p:nvSpPr>
          <p:spPr>
            <a:xfrm>
              <a:off x="532" y="656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7" name="椭圆 6"/>
            <p:cNvSpPr/>
            <p:nvPr/>
          </p:nvSpPr>
          <p:spPr>
            <a:xfrm>
              <a:off x="530" y="5834"/>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8" name="椭圆 7"/>
            <p:cNvSpPr/>
            <p:nvPr/>
          </p:nvSpPr>
          <p:spPr>
            <a:xfrm>
              <a:off x="10464" y="5829"/>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9" name="椭圆 8"/>
            <p:cNvSpPr/>
            <p:nvPr/>
          </p:nvSpPr>
          <p:spPr>
            <a:xfrm>
              <a:off x="10468" y="656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grpSp>
        <p:nvGrpSpPr>
          <p:cNvPr id="45" name="组合 44"/>
          <p:cNvGrpSpPr/>
          <p:nvPr/>
        </p:nvGrpSpPr>
        <p:grpSpPr>
          <a:xfrm>
            <a:off x="322580" y="945515"/>
            <a:ext cx="6350000" cy="502920"/>
            <a:chOff x="508" y="1489"/>
            <a:chExt cx="10000" cy="792"/>
          </a:xfrm>
        </p:grpSpPr>
        <p:sp>
          <p:nvSpPr>
            <p:cNvPr id="10" name="矩形 9"/>
            <p:cNvSpPr/>
            <p:nvPr/>
          </p:nvSpPr>
          <p:spPr>
            <a:xfrm>
              <a:off x="538" y="1519"/>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1" name="矩形 10"/>
            <p:cNvSpPr/>
            <p:nvPr/>
          </p:nvSpPr>
          <p:spPr>
            <a:xfrm>
              <a:off x="724" y="1599"/>
              <a:ext cx="4500" cy="580"/>
            </a:xfrm>
            <a:prstGeom prst="rect">
              <a:avLst/>
            </a:prstGeom>
          </p:spPr>
          <p:txBody>
            <a:bodyPr wrap="none">
              <a:spAutoFit/>
            </a:bodyPr>
            <a:lstStyle/>
            <a:p>
              <a:pPr algn="l"/>
              <a:r>
                <a:rPr lang="zh-CN" altLang="en-US" b="1" dirty="0">
                  <a:solidFill>
                    <a:srgbClr val="000000"/>
                  </a:solidFill>
                  <a:latin typeface="Segoe UI"/>
                  <a:ea typeface="微软雅黑"/>
                  <a:sym typeface="+mn-ea"/>
                </a:rPr>
                <a:t>（1）检测形状边缘及采样</a:t>
              </a:r>
              <a:endParaRPr lang="zh-CN" altLang="en-US" b="1" dirty="0">
                <a:solidFill>
                  <a:srgbClr val="000000"/>
                </a:solidFill>
                <a:latin typeface="Segoe UI"/>
                <a:ea typeface="微软雅黑"/>
              </a:endParaRPr>
            </a:p>
          </p:txBody>
        </p:sp>
        <p:sp>
          <p:nvSpPr>
            <p:cNvPr id="12" name="椭圆 11"/>
            <p:cNvSpPr/>
            <p:nvPr/>
          </p:nvSpPr>
          <p:spPr>
            <a:xfrm>
              <a:off x="510" y="222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3" name="椭圆 12"/>
            <p:cNvSpPr/>
            <p:nvPr/>
          </p:nvSpPr>
          <p:spPr>
            <a:xfrm>
              <a:off x="508" y="1494"/>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4" name="椭圆 13"/>
            <p:cNvSpPr/>
            <p:nvPr/>
          </p:nvSpPr>
          <p:spPr>
            <a:xfrm>
              <a:off x="10442" y="1489"/>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5" name="椭圆 14"/>
            <p:cNvSpPr/>
            <p:nvPr/>
          </p:nvSpPr>
          <p:spPr>
            <a:xfrm>
              <a:off x="10446" y="222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grpSp>
        <p:nvGrpSpPr>
          <p:cNvPr id="44" name="组合 43"/>
          <p:cNvGrpSpPr/>
          <p:nvPr/>
        </p:nvGrpSpPr>
        <p:grpSpPr>
          <a:xfrm>
            <a:off x="319405" y="1883410"/>
            <a:ext cx="6350000" cy="502920"/>
            <a:chOff x="503" y="2816"/>
            <a:chExt cx="10000" cy="792"/>
          </a:xfrm>
        </p:grpSpPr>
        <p:sp>
          <p:nvSpPr>
            <p:cNvPr id="16" name="矩形 15"/>
            <p:cNvSpPr/>
            <p:nvPr/>
          </p:nvSpPr>
          <p:spPr>
            <a:xfrm>
              <a:off x="533" y="2846"/>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7" name="矩形 16"/>
            <p:cNvSpPr/>
            <p:nvPr/>
          </p:nvSpPr>
          <p:spPr>
            <a:xfrm>
              <a:off x="719" y="2926"/>
              <a:ext cx="5583" cy="580"/>
            </a:xfrm>
            <a:prstGeom prst="rect">
              <a:avLst/>
            </a:prstGeom>
          </p:spPr>
          <p:txBody>
            <a:bodyPr wrap="none">
              <a:spAutoFit/>
            </a:bodyPr>
            <a:lstStyle/>
            <a:p>
              <a:pPr algn="l"/>
              <a:r>
                <a:rPr lang="zh-CN" altLang="en-US" b="1" dirty="0">
                  <a:solidFill>
                    <a:srgbClr val="000000"/>
                  </a:solidFill>
                  <a:latin typeface="Segoe UI"/>
                  <a:ea typeface="微软雅黑"/>
                  <a:sym typeface="+mn-ea"/>
                </a:rPr>
                <a:t>（2）计算形状上下文直方图矩阵</a:t>
              </a:r>
              <a:endParaRPr lang="zh-CN" altLang="en-US" b="1" dirty="0">
                <a:solidFill>
                  <a:srgbClr val="000000"/>
                </a:solidFill>
                <a:latin typeface="Segoe UI"/>
                <a:ea typeface="微软雅黑"/>
              </a:endParaRPr>
            </a:p>
          </p:txBody>
        </p:sp>
        <p:sp>
          <p:nvSpPr>
            <p:cNvPr id="18" name="椭圆 17"/>
            <p:cNvSpPr/>
            <p:nvPr/>
          </p:nvSpPr>
          <p:spPr>
            <a:xfrm>
              <a:off x="505" y="3548"/>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19" name="椭圆 18"/>
            <p:cNvSpPr/>
            <p:nvPr/>
          </p:nvSpPr>
          <p:spPr>
            <a:xfrm>
              <a:off x="503" y="282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0" name="椭圆 19"/>
            <p:cNvSpPr/>
            <p:nvPr/>
          </p:nvSpPr>
          <p:spPr>
            <a:xfrm>
              <a:off x="10437" y="2816"/>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1" name="椭圆 20"/>
            <p:cNvSpPr/>
            <p:nvPr/>
          </p:nvSpPr>
          <p:spPr>
            <a:xfrm>
              <a:off x="10441" y="3548"/>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grpSp>
        <p:nvGrpSpPr>
          <p:cNvPr id="43" name="组合 42"/>
          <p:cNvGrpSpPr/>
          <p:nvPr/>
        </p:nvGrpSpPr>
        <p:grpSpPr>
          <a:xfrm>
            <a:off x="323215" y="2821305"/>
            <a:ext cx="6350000" cy="502920"/>
            <a:chOff x="509" y="4262"/>
            <a:chExt cx="10000" cy="792"/>
          </a:xfrm>
        </p:grpSpPr>
        <p:sp>
          <p:nvSpPr>
            <p:cNvPr id="22" name="矩形 21"/>
            <p:cNvSpPr/>
            <p:nvPr/>
          </p:nvSpPr>
          <p:spPr>
            <a:xfrm>
              <a:off x="539" y="4292"/>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3" name="矩形 22"/>
            <p:cNvSpPr/>
            <p:nvPr/>
          </p:nvSpPr>
          <p:spPr>
            <a:xfrm>
              <a:off x="725" y="4372"/>
              <a:ext cx="5944" cy="580"/>
            </a:xfrm>
            <a:prstGeom prst="rect">
              <a:avLst/>
            </a:prstGeom>
          </p:spPr>
          <p:txBody>
            <a:bodyPr wrap="none">
              <a:spAutoFit/>
            </a:bodyPr>
            <a:lstStyle/>
            <a:p>
              <a:pPr algn="l"/>
              <a:r>
                <a:rPr lang="zh-CN" altLang="en-US" b="1" dirty="0">
                  <a:solidFill>
                    <a:srgbClr val="000000"/>
                  </a:solidFill>
                  <a:latin typeface="Segoe UI"/>
                  <a:ea typeface="微软雅黑"/>
                  <a:sym typeface="+mn-ea"/>
                </a:rPr>
                <a:t>（3）计算两个形状之间的代价矩阵</a:t>
              </a:r>
              <a:endParaRPr lang="zh-CN" altLang="en-US" b="1" dirty="0">
                <a:solidFill>
                  <a:srgbClr val="000000"/>
                </a:solidFill>
                <a:latin typeface="Segoe UI"/>
                <a:ea typeface="微软雅黑"/>
              </a:endParaRPr>
            </a:p>
          </p:txBody>
        </p:sp>
        <p:sp>
          <p:nvSpPr>
            <p:cNvPr id="24" name="椭圆 23"/>
            <p:cNvSpPr/>
            <p:nvPr/>
          </p:nvSpPr>
          <p:spPr>
            <a:xfrm>
              <a:off x="511" y="4994"/>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5" name="椭圆 24"/>
            <p:cNvSpPr/>
            <p:nvPr/>
          </p:nvSpPr>
          <p:spPr>
            <a:xfrm>
              <a:off x="509" y="4267"/>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6" name="椭圆 25"/>
            <p:cNvSpPr/>
            <p:nvPr/>
          </p:nvSpPr>
          <p:spPr>
            <a:xfrm>
              <a:off x="10443" y="4262"/>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7" name="椭圆 26"/>
            <p:cNvSpPr/>
            <p:nvPr/>
          </p:nvSpPr>
          <p:spPr>
            <a:xfrm>
              <a:off x="10447" y="4994"/>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grpSp>
        <p:nvGrpSpPr>
          <p:cNvPr id="40" name="组合 39"/>
          <p:cNvGrpSpPr/>
          <p:nvPr/>
        </p:nvGrpSpPr>
        <p:grpSpPr>
          <a:xfrm>
            <a:off x="332105" y="4697095"/>
            <a:ext cx="6350000" cy="502920"/>
            <a:chOff x="523" y="7426"/>
            <a:chExt cx="10000" cy="792"/>
          </a:xfrm>
        </p:grpSpPr>
        <p:sp>
          <p:nvSpPr>
            <p:cNvPr id="28" name="矩形 27"/>
            <p:cNvSpPr/>
            <p:nvPr/>
          </p:nvSpPr>
          <p:spPr>
            <a:xfrm>
              <a:off x="553" y="7456"/>
              <a:ext cx="9939" cy="741"/>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29" name="矩形 28"/>
            <p:cNvSpPr/>
            <p:nvPr/>
          </p:nvSpPr>
          <p:spPr>
            <a:xfrm>
              <a:off x="739" y="7536"/>
              <a:ext cx="2695" cy="580"/>
            </a:xfrm>
            <a:prstGeom prst="rect">
              <a:avLst/>
            </a:prstGeom>
          </p:spPr>
          <p:txBody>
            <a:bodyPr wrap="none">
              <a:spAutoFit/>
            </a:bodyPr>
            <a:lstStyle/>
            <a:p>
              <a:pPr algn="l"/>
              <a:r>
                <a:rPr lang="zh-CN" altLang="en-US" b="1" dirty="0">
                  <a:solidFill>
                    <a:srgbClr val="000000"/>
                  </a:solidFill>
                  <a:latin typeface="Segoe UI"/>
                  <a:ea typeface="微软雅黑"/>
                </a:rPr>
                <a:t>（5）仿射变换</a:t>
              </a:r>
            </a:p>
          </p:txBody>
        </p:sp>
        <p:sp>
          <p:nvSpPr>
            <p:cNvPr id="30" name="椭圆 29"/>
            <p:cNvSpPr/>
            <p:nvPr/>
          </p:nvSpPr>
          <p:spPr>
            <a:xfrm>
              <a:off x="525" y="8158"/>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31" name="椭圆 30"/>
            <p:cNvSpPr/>
            <p:nvPr/>
          </p:nvSpPr>
          <p:spPr>
            <a:xfrm>
              <a:off x="523" y="7431"/>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32" name="椭圆 31"/>
            <p:cNvSpPr/>
            <p:nvPr/>
          </p:nvSpPr>
          <p:spPr>
            <a:xfrm>
              <a:off x="10457" y="7426"/>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sp>
          <p:nvSpPr>
            <p:cNvPr id="33" name="椭圆 32"/>
            <p:cNvSpPr/>
            <p:nvPr/>
          </p:nvSpPr>
          <p:spPr>
            <a:xfrm>
              <a:off x="10461" y="8158"/>
              <a:ext cx="61" cy="61"/>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a:ea typeface="微软雅黑"/>
              </a:endParaRPr>
            </a:p>
          </p:txBody>
        </p:sp>
      </p:gr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265304" y="220133"/>
            <a:ext cx="6503796" cy="389467"/>
          </a:xfrm>
        </p:spPr>
        <p:txBody>
          <a:bodyPr/>
          <a:lstStyle/>
          <a:p>
            <a:r>
              <a:rPr kumimoji="1" lang="en-US" altLang="zh-CN" sz="2400" dirty="0"/>
              <a:t>Experiment</a:t>
            </a:r>
            <a:r>
              <a:rPr kumimoji="1" lang="zh-CN" altLang="en-US" sz="2400" dirty="0"/>
              <a:t> </a:t>
            </a:r>
            <a:r>
              <a:rPr kumimoji="1" lang="en-US" altLang="zh-CN" sz="2400" dirty="0"/>
              <a:t>on</a:t>
            </a:r>
            <a:r>
              <a:rPr kumimoji="1" lang="zh-CN" altLang="en-US" sz="2400" dirty="0"/>
              <a:t> </a:t>
            </a:r>
            <a:r>
              <a:rPr kumimoji="1" lang="en-US" altLang="zh-CN" sz="2400" dirty="0"/>
              <a:t>Multi</a:t>
            </a:r>
            <a:r>
              <a:rPr kumimoji="1" lang="zh-CN" altLang="en-US" sz="2400" dirty="0"/>
              <a:t> </a:t>
            </a:r>
            <a:r>
              <a:rPr kumimoji="1" lang="en-US" altLang="zh-CN" sz="2400" dirty="0"/>
              <a:t>Object</a:t>
            </a:r>
            <a:r>
              <a:rPr kumimoji="1" lang="zh-CN" altLang="en-US" sz="2400" dirty="0"/>
              <a:t> </a:t>
            </a:r>
            <a:r>
              <a:rPr kumimoji="1" lang="en-US" altLang="zh-CN" sz="2400" dirty="0"/>
              <a:t>Matching</a:t>
            </a:r>
            <a:endParaRPr kumimoji="1" lang="zh-CN" altLang="en-US" sz="2400" dirty="0"/>
          </a:p>
        </p:txBody>
      </p:sp>
      <p:pic>
        <p:nvPicPr>
          <p:cNvPr id="4" name="图片 3"/>
          <p:cNvPicPr>
            <a:picLocks noChangeAspect="1"/>
          </p:cNvPicPr>
          <p:nvPr/>
        </p:nvPicPr>
        <p:blipFill>
          <a:blip r:embed="rId2"/>
          <a:stretch>
            <a:fillRect/>
          </a:stretch>
        </p:blipFill>
        <p:spPr>
          <a:xfrm>
            <a:off x="577584" y="848888"/>
            <a:ext cx="7423416" cy="2021589"/>
          </a:xfrm>
          <a:prstGeom prst="rect">
            <a:avLst/>
          </a:prstGeom>
        </p:spPr>
      </p:pic>
      <p:sp>
        <p:nvSpPr>
          <p:cNvPr id="5" name="文本框 4"/>
          <p:cNvSpPr txBox="1"/>
          <p:nvPr/>
        </p:nvSpPr>
        <p:spPr>
          <a:xfrm>
            <a:off x="8001000" y="1720840"/>
            <a:ext cx="4025901" cy="3416320"/>
          </a:xfrm>
          <a:prstGeom prst="rect">
            <a:avLst/>
          </a:prstGeom>
          <a:noFill/>
        </p:spPr>
        <p:txBody>
          <a:bodyPr wrap="square" rtlCol="0">
            <a:spAutoFit/>
          </a:bodyPr>
          <a:lstStyle/>
          <a:p>
            <a:r>
              <a:rPr kumimoji="1" lang="zh-CN" altLang="en-US" sz="2400" dirty="0"/>
              <a:t>缺点：</a:t>
            </a:r>
            <a:endParaRPr kumimoji="1" lang="en-US" altLang="zh-CN" sz="2400" dirty="0"/>
          </a:p>
          <a:p>
            <a:pPr marL="285750" indent="-285750">
              <a:buFont typeface="Arial" panose="020B0604020202090204" pitchFamily="34" charset="0"/>
              <a:buChar char="•"/>
            </a:pPr>
            <a:r>
              <a:rPr kumimoji="1" lang="zh-CN" altLang="en-US" sz="2400" dirty="0"/>
              <a:t>图像内部畸变，可能导致匹配不准确；</a:t>
            </a:r>
            <a:endParaRPr kumimoji="1" lang="en-US" altLang="zh-CN" sz="2400" dirty="0"/>
          </a:p>
          <a:p>
            <a:pPr marL="285750" indent="-285750">
              <a:buFont typeface="Arial" panose="020B0604020202090204" pitchFamily="34" charset="0"/>
              <a:buChar char="•"/>
            </a:pPr>
            <a:r>
              <a:rPr kumimoji="1" lang="zh-CN" altLang="en-US" sz="2400" dirty="0"/>
              <a:t>额外图像部分相似影响匹配，未考虑；</a:t>
            </a:r>
            <a:endParaRPr kumimoji="1" lang="en-US" altLang="zh-CN" sz="2400" dirty="0"/>
          </a:p>
          <a:p>
            <a:pPr marL="285750" indent="-285750">
              <a:buFont typeface="Arial" panose="020B0604020202090204" pitchFamily="34" charset="0"/>
              <a:buChar char="•"/>
            </a:pPr>
            <a:r>
              <a:rPr kumimoji="1" lang="zh-CN" altLang="en-US" sz="2400" dirty="0"/>
              <a:t>匹配点之间的关联是独立的，不然不会出现分散的情况；</a:t>
            </a:r>
            <a:endParaRPr kumimoji="1" lang="en-US" altLang="zh-CN" sz="2400" dirty="0"/>
          </a:p>
          <a:p>
            <a:pPr marL="285750" indent="-285750">
              <a:buFont typeface="Arial" panose="020B0604020202090204" pitchFamily="34" charset="0"/>
              <a:buChar char="•"/>
            </a:pPr>
            <a:r>
              <a:rPr kumimoji="1" lang="zh-CN" altLang="en-US" sz="2400" dirty="0"/>
              <a:t>参数太多，调参比较麻烦。</a:t>
            </a:r>
          </a:p>
        </p:txBody>
      </p:sp>
      <p:pic>
        <p:nvPicPr>
          <p:cNvPr id="6" name="图片 5"/>
          <p:cNvPicPr>
            <a:picLocks noChangeAspect="1"/>
          </p:cNvPicPr>
          <p:nvPr/>
        </p:nvPicPr>
        <p:blipFill>
          <a:blip r:embed="rId3"/>
          <a:stretch>
            <a:fillRect/>
          </a:stretch>
        </p:blipFill>
        <p:spPr>
          <a:xfrm>
            <a:off x="577584" y="2870477"/>
            <a:ext cx="7423416" cy="2021589"/>
          </a:xfrm>
          <a:prstGeom prst="rect">
            <a:avLst/>
          </a:prstGeom>
        </p:spPr>
      </p:pic>
      <p:cxnSp>
        <p:nvCxnSpPr>
          <p:cNvPr id="8" name="直线连接符 7"/>
          <p:cNvCxnSpPr/>
          <p:nvPr/>
        </p:nvCxnSpPr>
        <p:spPr>
          <a:xfrm>
            <a:off x="2030604" y="897819"/>
            <a:ext cx="1" cy="3089705"/>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4"/>
          <a:stretch>
            <a:fillRect/>
          </a:stretch>
        </p:blipFill>
        <p:spPr>
          <a:xfrm>
            <a:off x="1555750" y="4843135"/>
            <a:ext cx="6184900" cy="1854200"/>
          </a:xfrm>
          <a:prstGeom prst="rect">
            <a:avLst/>
          </a:prstGeom>
        </p:spPr>
      </p:pic>
      <p:sp>
        <p:nvSpPr>
          <p:cNvPr id="12" name="椭圆 11"/>
          <p:cNvSpPr/>
          <p:nvPr/>
        </p:nvSpPr>
        <p:spPr>
          <a:xfrm>
            <a:off x="2407103" y="5028093"/>
            <a:ext cx="1110099" cy="981019"/>
          </a:xfrm>
          <a:prstGeom prst="ellipse">
            <a:avLst/>
          </a:prstGeom>
          <a:noFill/>
          <a:ln w="38100">
            <a:solidFill>
              <a:srgbClr val="C00000">
                <a:alpha val="4616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000" dirty="0">
                <a:solidFill>
                  <a:srgbClr val="2958A0"/>
                </a:solidFill>
              </a:rPr>
              <a:t>PART</a:t>
            </a:r>
            <a:r>
              <a:rPr kumimoji="1" lang="zh-CN" altLang="en-US" sz="2000" dirty="0">
                <a:solidFill>
                  <a:srgbClr val="2958A0"/>
                </a:solidFill>
              </a:rPr>
              <a:t> </a:t>
            </a:r>
            <a:r>
              <a:rPr kumimoji="1" lang="en-US" altLang="zh-CN" sz="2000" dirty="0">
                <a:solidFill>
                  <a:srgbClr val="2958A0"/>
                </a:solidFill>
              </a:rPr>
              <a:t>FIVE</a:t>
            </a:r>
            <a:r>
              <a:rPr kumimoji="1" lang="zh-CN" altLang="en-US" sz="2000" dirty="0">
                <a:solidFill>
                  <a:srgbClr val="2958A0"/>
                </a:solidFill>
              </a:rPr>
              <a:t> 总结</a:t>
            </a:r>
          </a:p>
        </p:txBody>
      </p:sp>
      <p:pic>
        <p:nvPicPr>
          <p:cNvPr id="156" name="图片 155"/>
          <p:cNvPicPr>
            <a:picLocks noChangeAspect="1"/>
          </p:cNvPicPr>
          <p:nvPr/>
        </p:nvPicPr>
        <p:blipFill rotWithShape="1">
          <a:blip r:embed="rId2"/>
          <a:srcRect l="49574"/>
          <a:stretch>
            <a:fillRect/>
          </a:stretch>
        </p:blipFill>
        <p:spPr>
          <a:xfrm>
            <a:off x="-8468" y="2435266"/>
            <a:ext cx="1002201" cy="1987468"/>
          </a:xfrm>
          <a:prstGeom prst="rect">
            <a:avLst/>
          </a:prstGeom>
        </p:spPr>
      </p:pic>
      <p:pic>
        <p:nvPicPr>
          <p:cNvPr id="191" name="图片 190"/>
          <p:cNvPicPr>
            <a:picLocks noChangeAspect="1"/>
          </p:cNvPicPr>
          <p:nvPr/>
        </p:nvPicPr>
        <p:blipFill rotWithShape="1">
          <a:blip r:embed="rId3"/>
          <a:srcRect l="54115" t="14479" r="4250" b="12370"/>
          <a:stretch>
            <a:fillRect/>
          </a:stretch>
        </p:blipFill>
        <p:spPr>
          <a:xfrm>
            <a:off x="3848772" y="1363132"/>
            <a:ext cx="4587588" cy="4262632"/>
          </a:xfrm>
          <a:prstGeom prst="rect">
            <a:avLst/>
          </a:prstGeom>
        </p:spPr>
      </p:pic>
      <p:sp>
        <p:nvSpPr>
          <p:cNvPr id="192" name="菱形 191"/>
          <p:cNvSpPr/>
          <p:nvPr/>
        </p:nvSpPr>
        <p:spPr>
          <a:xfrm>
            <a:off x="4083050" y="1416050"/>
            <a:ext cx="4025900" cy="4025900"/>
          </a:xfrm>
          <a:prstGeom prst="diamond">
            <a:avLst/>
          </a:prstGeom>
          <a:gradFill flip="none" rotWithShape="1">
            <a:gsLst>
              <a:gs pos="0">
                <a:srgbClr val="A5A5A5">
                  <a:lumMod val="5000"/>
                  <a:lumOff val="95000"/>
                  <a:alpha val="3000"/>
                </a:srgbClr>
              </a:gs>
              <a:gs pos="83000">
                <a:srgbClr val="A5A5A5">
                  <a:lumMod val="45000"/>
                  <a:lumOff val="55000"/>
                  <a:alpha val="57000"/>
                </a:srgbClr>
              </a:gs>
              <a:gs pos="100000">
                <a:srgbClr val="A5A5A5">
                  <a:lumMod val="30000"/>
                  <a:lumOff val="70000"/>
                  <a:alpha val="0"/>
                </a:srgbClr>
              </a:gs>
            </a:gsLst>
            <a:path path="circle">
              <a:fillToRect l="50000" t="50000" r="50000" b="50000"/>
            </a:path>
            <a:tileRect/>
          </a:gradFill>
          <a:ln w="12700" cap="flat" cmpd="sng" algn="ctr">
            <a:noFill/>
            <a:prstDash val="solid"/>
            <a:miter lim="800000"/>
          </a:ln>
          <a:effectLst/>
        </p:spPr>
        <p:txBody>
          <a:bodyPr rtlCol="0" anchor="ctr"/>
          <a:lstStyle/>
          <a:p>
            <a:pPr algn="ctr" defTabSz="914400">
              <a:defRPr/>
            </a:pPr>
            <a:r>
              <a:rPr lang="zh-CN" altLang="en-US" sz="6600" b="1" kern="0" dirty="0">
                <a:gradFill flip="none" rotWithShape="1">
                  <a:gsLst>
                    <a:gs pos="0">
                      <a:srgbClr val="515151">
                        <a:lumMod val="89000"/>
                      </a:srgbClr>
                    </a:gs>
                    <a:gs pos="23000">
                      <a:srgbClr val="515151">
                        <a:lumMod val="89000"/>
                      </a:srgbClr>
                    </a:gs>
                    <a:gs pos="69000">
                      <a:srgbClr val="515151">
                        <a:lumMod val="75000"/>
                      </a:srgbClr>
                    </a:gs>
                    <a:gs pos="97000">
                      <a:srgbClr val="515151">
                        <a:lumMod val="70000"/>
                      </a:srgbClr>
                    </a:gs>
                  </a:gsLst>
                  <a:path path="circle">
                    <a:fillToRect l="50000" t="50000" r="50000" b="50000"/>
                  </a:path>
                  <a:tileRect/>
                </a:gradFill>
                <a:latin typeface="Segoe UI"/>
                <a:ea typeface="微软雅黑"/>
              </a:rPr>
              <a:t>总结</a:t>
            </a:r>
          </a:p>
        </p:txBody>
      </p:sp>
      <p:sp>
        <p:nvSpPr>
          <p:cNvPr id="208" name="矩形 207"/>
          <p:cNvSpPr/>
          <p:nvPr/>
        </p:nvSpPr>
        <p:spPr>
          <a:xfrm>
            <a:off x="481236" y="4389354"/>
            <a:ext cx="2945629" cy="835806"/>
          </a:xfrm>
          <a:prstGeom prst="rect">
            <a:avLst/>
          </a:prstGeom>
        </p:spPr>
        <p:txBody>
          <a:bodyPr wrap="square">
            <a:spAutoFit/>
          </a:bodyPr>
          <a:lstStyle/>
          <a:p>
            <a:pPr marL="342900" indent="-342900">
              <a:lnSpc>
                <a:spcPct val="130000"/>
              </a:lnSpc>
              <a:buFont typeface="Arial" panose="020B0604020202090204" pitchFamily="34" charset="0"/>
              <a:buChar char="•"/>
            </a:pPr>
            <a:r>
              <a:rPr lang="zh-CN" altLang="en-US" sz="2000" dirty="0">
                <a:solidFill>
                  <a:schemeClr val="tx1">
                    <a:lumMod val="95000"/>
                    <a:lumOff val="5000"/>
                  </a:schemeClr>
                </a:solidFill>
                <a:latin typeface="宋体" panose="02010600030101010101" pitchFamily="2" charset="-122"/>
                <a:ea typeface="宋体" panose="02010600030101010101" pitchFamily="2" charset="-122"/>
              </a:rPr>
              <a:t>手动复现了论文，实现了预期的匹配结果</a:t>
            </a:r>
          </a:p>
        </p:txBody>
      </p:sp>
      <p:sp>
        <p:nvSpPr>
          <p:cNvPr id="38" name="矩形 37"/>
          <p:cNvSpPr/>
          <p:nvPr/>
        </p:nvSpPr>
        <p:spPr>
          <a:xfrm>
            <a:off x="481236" y="1583939"/>
            <a:ext cx="3729995" cy="849528"/>
          </a:xfrm>
          <a:prstGeom prst="rect">
            <a:avLst/>
          </a:prstGeom>
        </p:spPr>
        <p:txBody>
          <a:bodyPr wrap="square">
            <a:spAutoFit/>
          </a:bodyPr>
          <a:lstStyle/>
          <a:p>
            <a:pPr marL="342900" indent="-342900">
              <a:lnSpc>
                <a:spcPct val="130000"/>
              </a:lnSpc>
              <a:buFont typeface="Arial" panose="020B0604020202090204" pitchFamily="34" charset="0"/>
              <a:buChar char="•"/>
            </a:pPr>
            <a:r>
              <a:rPr lang="zh-CN" altLang="en-US" sz="20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分析了</a:t>
            </a:r>
            <a:r>
              <a:rPr lang="en-US" altLang="zh-CN" sz="20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Shape</a:t>
            </a:r>
            <a:r>
              <a:rPr lang="zh-CN" altLang="en-US" sz="20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Context</a:t>
            </a:r>
            <a:r>
              <a:rPr lang="zh-CN" altLang="en-US" sz="20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match</a:t>
            </a:r>
            <a:r>
              <a:rPr lang="zh-CN" altLang="en-US" sz="20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的原理，深入理解了物理意义</a:t>
            </a:r>
          </a:p>
        </p:txBody>
      </p:sp>
      <p:sp>
        <p:nvSpPr>
          <p:cNvPr id="39" name="矩形 38"/>
          <p:cNvSpPr/>
          <p:nvPr/>
        </p:nvSpPr>
        <p:spPr>
          <a:xfrm>
            <a:off x="8607566" y="1559279"/>
            <a:ext cx="2945629" cy="835806"/>
          </a:xfrm>
          <a:prstGeom prst="rect">
            <a:avLst/>
          </a:prstGeom>
        </p:spPr>
        <p:txBody>
          <a:bodyPr wrap="square">
            <a:spAutoFit/>
          </a:bodyPr>
          <a:lstStyle/>
          <a:p>
            <a:pPr marL="342900" indent="-342900">
              <a:lnSpc>
                <a:spcPct val="130000"/>
              </a:lnSpc>
              <a:buFont typeface="Arial" panose="020B0604020202090204" pitchFamily="34" charset="0"/>
              <a:buChar char="•"/>
            </a:pPr>
            <a:r>
              <a:rPr lang="zh-CN" altLang="en-US" sz="2000" dirty="0">
                <a:solidFill>
                  <a:schemeClr val="tx1">
                    <a:lumMod val="95000"/>
                    <a:lumOff val="5000"/>
                  </a:schemeClr>
                </a:solidFill>
                <a:latin typeface="宋体" panose="02010600030101010101" pitchFamily="2" charset="-122"/>
                <a:ea typeface="宋体" panose="02010600030101010101" pitchFamily="2" charset="-122"/>
              </a:rPr>
              <a:t>进行了消融实验与参数调试，观察了现象</a:t>
            </a:r>
          </a:p>
        </p:txBody>
      </p:sp>
      <p:sp>
        <p:nvSpPr>
          <p:cNvPr id="40" name="矩形 39"/>
          <p:cNvSpPr/>
          <p:nvPr/>
        </p:nvSpPr>
        <p:spPr>
          <a:xfrm>
            <a:off x="8607566" y="4389354"/>
            <a:ext cx="2945629" cy="835806"/>
          </a:xfrm>
          <a:prstGeom prst="rect">
            <a:avLst/>
          </a:prstGeom>
        </p:spPr>
        <p:txBody>
          <a:bodyPr wrap="square">
            <a:spAutoFit/>
          </a:bodyPr>
          <a:lstStyle/>
          <a:p>
            <a:pPr marL="342900" indent="-342900">
              <a:lnSpc>
                <a:spcPct val="130000"/>
              </a:lnSpc>
              <a:buFont typeface="Arial" panose="020B0604020202090204" pitchFamily="34" charset="0"/>
              <a:buChar char="•"/>
            </a:pPr>
            <a:r>
              <a:rPr lang="zh-CN" altLang="en-US" sz="2000" dirty="0">
                <a:solidFill>
                  <a:schemeClr val="tx1">
                    <a:lumMod val="95000"/>
                    <a:lumOff val="5000"/>
                  </a:schemeClr>
                </a:solidFill>
                <a:latin typeface="宋体" panose="02010600030101010101" pitchFamily="2" charset="-122"/>
                <a:ea typeface="宋体" panose="02010600030101010101" pitchFamily="2" charset="-122"/>
              </a:rPr>
              <a:t>根据观察现象分析了模型的不足</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p:nvPr/>
        </p:nvSpPr>
        <p:spPr>
          <a:xfrm>
            <a:off x="1429657" y="3369912"/>
            <a:ext cx="9332685" cy="701346"/>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9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lang="zh-CN" altLang="en-US" sz="4800" dirty="0">
                <a:solidFill>
                  <a:srgbClr val="2958A0"/>
                </a:solidFill>
              </a:rPr>
              <a:t>请各位老师批评指正</a:t>
            </a:r>
          </a:p>
        </p:txBody>
      </p:sp>
      <p:pic>
        <p:nvPicPr>
          <p:cNvPr id="11" name="图片 10"/>
          <p:cNvPicPr>
            <a:picLocks noChangeAspect="1"/>
          </p:cNvPicPr>
          <p:nvPr/>
        </p:nvPicPr>
        <p:blipFill>
          <a:blip r:embed="rId2"/>
          <a:stretch>
            <a:fillRect/>
          </a:stretch>
        </p:blipFill>
        <p:spPr>
          <a:xfrm>
            <a:off x="4174519" y="2027929"/>
            <a:ext cx="3842959" cy="805863"/>
          </a:xfrm>
          <a:prstGeom prst="rect">
            <a:avLst/>
          </a:prstGeom>
        </p:spPr>
      </p:pic>
      <p:pic>
        <p:nvPicPr>
          <p:cNvPr id="4" name="图形 3" descr="教授"/>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070" y="4455985"/>
            <a:ext cx="536625" cy="536625"/>
          </a:xfrm>
          <a:prstGeom prst="rect">
            <a:avLst/>
          </a:prstGeom>
        </p:spPr>
      </p:pic>
      <p:sp>
        <p:nvSpPr>
          <p:cNvPr id="6" name="文本占位符 4"/>
          <p:cNvSpPr txBox="1"/>
          <p:nvPr/>
        </p:nvSpPr>
        <p:spPr>
          <a:xfrm>
            <a:off x="4171315" y="4607378"/>
            <a:ext cx="3848735" cy="38544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solidFill>
                  <a:schemeClr val="tx1">
                    <a:lumMod val="95000"/>
                    <a:lumOff val="5000"/>
                  </a:schemeClr>
                </a:solidFill>
              </a:rPr>
              <a:t>本次汇报人：李嫣 陈若愚</a:t>
            </a:r>
            <a:r>
              <a:rPr lang="zh-CN" altLang="en-US" sz="1800" dirty="0">
                <a:solidFill>
                  <a:schemeClr val="tx1">
                    <a:lumMod val="95000"/>
                    <a:lumOff val="5000"/>
                  </a:schemeClr>
                </a:solidFill>
              </a:rPr>
              <a:t> </a:t>
            </a:r>
            <a:endParaRPr lang="en-US" altLang="zh-CN" sz="1800" dirty="0">
              <a:solidFill>
                <a:schemeClr val="tx1">
                  <a:lumMod val="95000"/>
                  <a:lumOff val="5000"/>
                </a:schemeClr>
              </a:solidFill>
            </a:endParaRPr>
          </a:p>
        </p:txBody>
      </p:sp>
      <p:sp>
        <p:nvSpPr>
          <p:cNvPr id="7" name="文本占位符 4"/>
          <p:cNvSpPr txBox="1"/>
          <p:nvPr/>
        </p:nvSpPr>
        <p:spPr>
          <a:xfrm>
            <a:off x="3751580" y="5161098"/>
            <a:ext cx="4689475" cy="385445"/>
          </a:xfrm>
          <a:prstGeom prst="rect">
            <a:avLst/>
          </a:prstGeom>
          <a:noFill/>
          <a:ln w="12700" cmpd="sng">
            <a:noFill/>
          </a:ln>
        </p:spPr>
        <p:txBody>
          <a:bodyPr vert="horz" anchor="t"/>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solidFill>
                  <a:schemeClr val="tx1">
                    <a:lumMod val="95000"/>
                    <a:lumOff val="5000"/>
                  </a:schemeClr>
                </a:solidFill>
              </a:rPr>
              <a:t>小组其他成员：王植棽 郭鑫雨 黄亮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03885" y="1000125"/>
            <a:ext cx="7926070" cy="1529715"/>
          </a:xfrm>
          <a:prstGeom prst="rect">
            <a:avLst/>
          </a:prstGeom>
        </p:spPr>
        <p:txBody>
          <a:bodyPr wrap="square">
            <a:spAutoFit/>
          </a:bodyPr>
          <a:lstStyle/>
          <a:p>
            <a:pPr>
              <a:lnSpc>
                <a:spcPct val="130000"/>
              </a:lnSpc>
            </a:pPr>
            <a:r>
              <a:rPr dirty="0">
                <a:solidFill>
                  <a:schemeClr val="tx1">
                    <a:lumMod val="95000"/>
                    <a:lumOff val="5000"/>
                  </a:schemeClr>
                </a:solidFill>
                <a:latin typeface="微软雅黑" charset="0"/>
                <a:ea typeface="微软雅黑" charset="0"/>
              </a:rPr>
              <a:t>①　给定形状,通过边缘检测算子(如:canny算子)获取轮廓边缘 </a:t>
            </a:r>
          </a:p>
          <a:p>
            <a:pPr>
              <a:lnSpc>
                <a:spcPct val="130000"/>
              </a:lnSpc>
            </a:pPr>
            <a:r>
              <a:rPr dirty="0">
                <a:solidFill>
                  <a:schemeClr val="tx1">
                    <a:lumMod val="95000"/>
                    <a:lumOff val="5000"/>
                  </a:schemeClr>
                </a:solidFill>
                <a:latin typeface="微软雅黑" charset="0"/>
                <a:ea typeface="微软雅黑" charset="0"/>
              </a:rPr>
              <a:t>②　对轮廓边缘采样得到一组离散的点集P={p1,p2,p3,..pn}</a:t>
            </a:r>
          </a:p>
          <a:p>
            <a:pPr>
              <a:lnSpc>
                <a:spcPct val="130000"/>
              </a:lnSpc>
            </a:pPr>
            <a:endParaRPr dirty="0">
              <a:solidFill>
                <a:schemeClr val="tx1">
                  <a:lumMod val="95000"/>
                  <a:lumOff val="5000"/>
                </a:schemeClr>
              </a:solidFill>
              <a:latin typeface="微软雅黑" charset="0"/>
              <a:ea typeface="微软雅黑" charset="0"/>
            </a:endParaRPr>
          </a:p>
          <a:p>
            <a:pPr>
              <a:lnSpc>
                <a:spcPct val="130000"/>
              </a:lnSpc>
            </a:pPr>
            <a:r>
              <a:rPr dirty="0">
                <a:solidFill>
                  <a:schemeClr val="tx1">
                    <a:lumMod val="95000"/>
                    <a:lumOff val="5000"/>
                  </a:schemeClr>
                </a:solidFill>
                <a:latin typeface="微软雅黑" charset="0"/>
                <a:ea typeface="微软雅黑" charset="0"/>
              </a:rPr>
              <a:t>如下图的采样的字母A</a:t>
            </a:r>
            <a:r>
              <a:rPr lang="zh-CN" dirty="0">
                <a:solidFill>
                  <a:schemeClr val="tx1">
                    <a:lumMod val="95000"/>
                    <a:lumOff val="5000"/>
                  </a:schemeClr>
                </a:solidFill>
                <a:latin typeface="微软雅黑" charset="0"/>
                <a:ea typeface="微软雅黑" charset="0"/>
              </a:rPr>
              <a:t>：</a:t>
            </a:r>
          </a:p>
        </p:txBody>
      </p:sp>
      <p:sp>
        <p:nvSpPr>
          <p:cNvPr id="4" name="文本占位符 3"/>
          <p:cNvSpPr>
            <a:spLocks noGrp="1"/>
          </p:cNvSpPr>
          <p:nvPr>
            <p:ph type="body" sz="quarter" idx="10"/>
          </p:nvPr>
        </p:nvSpPr>
        <p:spPr>
          <a:xfrm>
            <a:off x="265430" y="220345"/>
            <a:ext cx="5437505" cy="700405"/>
          </a:xfrm>
        </p:spPr>
        <p:txBody>
          <a:bodyPr/>
          <a:lstStyle/>
          <a:p>
            <a:r>
              <a:rPr kumimoji="1" lang="en-US" sz="2000" dirty="0">
                <a:solidFill>
                  <a:srgbClr val="2958A0"/>
                </a:solidFill>
              </a:rPr>
              <a:t>1.1</a:t>
            </a:r>
            <a:r>
              <a:rPr kumimoji="1" lang="zh-CN" altLang="en-US" sz="2000" dirty="0">
                <a:solidFill>
                  <a:srgbClr val="2958A0"/>
                </a:solidFill>
              </a:rPr>
              <a:t> shape context算法原理及步骤</a:t>
            </a:r>
          </a:p>
          <a:p>
            <a:r>
              <a:rPr kumimoji="1" lang="zh-CN" altLang="en-US" sz="2000" dirty="0">
                <a:solidFill>
                  <a:srgbClr val="2958A0"/>
                </a:solidFill>
              </a:rPr>
              <a:t>（</a:t>
            </a:r>
            <a:r>
              <a:rPr kumimoji="1" lang="en-US" altLang="zh-CN" sz="2000" dirty="0">
                <a:solidFill>
                  <a:srgbClr val="2958A0"/>
                </a:solidFill>
              </a:rPr>
              <a:t>1</a:t>
            </a:r>
            <a:r>
              <a:rPr kumimoji="1" lang="zh-CN" altLang="en-US" sz="2000" dirty="0">
                <a:solidFill>
                  <a:srgbClr val="2958A0"/>
                </a:solidFill>
              </a:rPr>
              <a:t>）</a:t>
            </a:r>
            <a:r>
              <a:rPr kumimoji="1" lang="zh-CN" altLang="en-US" sz="2000" dirty="0">
                <a:solidFill>
                  <a:srgbClr val="2958A0"/>
                </a:solidFill>
                <a:latin typeface="微软雅黑" charset="0"/>
                <a:ea typeface="微软雅黑" charset="0"/>
              </a:rPr>
              <a:t>检测形状边缘及采样</a:t>
            </a:r>
          </a:p>
        </p:txBody>
      </p:sp>
      <p:pic>
        <p:nvPicPr>
          <p:cNvPr id="2" name="图片 1"/>
          <p:cNvPicPr>
            <a:picLocks noChangeAspect="1"/>
          </p:cNvPicPr>
          <p:nvPr/>
        </p:nvPicPr>
        <p:blipFill>
          <a:blip r:embed="rId3"/>
          <a:stretch>
            <a:fillRect/>
          </a:stretch>
        </p:blipFill>
        <p:spPr>
          <a:xfrm>
            <a:off x="722966" y="2609215"/>
            <a:ext cx="2247900" cy="2933700"/>
          </a:xfrm>
          <a:prstGeom prst="rect">
            <a:avLst/>
          </a:prstGeom>
        </p:spPr>
      </p:pic>
      <p:pic>
        <p:nvPicPr>
          <p:cNvPr id="3" name="图片 2"/>
          <p:cNvPicPr>
            <a:picLocks noChangeAspect="1"/>
          </p:cNvPicPr>
          <p:nvPr/>
        </p:nvPicPr>
        <p:blipFill>
          <a:blip r:embed="rId4"/>
          <a:stretch>
            <a:fillRect/>
          </a:stretch>
        </p:blipFill>
        <p:spPr>
          <a:xfrm>
            <a:off x="3333692" y="2609215"/>
            <a:ext cx="2247900" cy="2933700"/>
          </a:xfrm>
          <a:prstGeom prst="rect">
            <a:avLst/>
          </a:prstGeom>
        </p:spPr>
      </p:pic>
      <p:pic>
        <p:nvPicPr>
          <p:cNvPr id="5" name="图片 4"/>
          <p:cNvPicPr>
            <a:picLocks noChangeAspect="1"/>
          </p:cNvPicPr>
          <p:nvPr/>
        </p:nvPicPr>
        <p:blipFill>
          <a:blip r:embed="rId5"/>
          <a:stretch>
            <a:fillRect/>
          </a:stretch>
        </p:blipFill>
        <p:spPr>
          <a:xfrm>
            <a:off x="8555144" y="2610159"/>
            <a:ext cx="2247900" cy="2933700"/>
          </a:xfrm>
          <a:prstGeom prst="rect">
            <a:avLst/>
          </a:prstGeom>
        </p:spPr>
      </p:pic>
      <p:sp>
        <p:nvSpPr>
          <p:cNvPr id="6" name="文本框 5"/>
          <p:cNvSpPr txBox="1"/>
          <p:nvPr/>
        </p:nvSpPr>
        <p:spPr>
          <a:xfrm>
            <a:off x="1292918" y="5542915"/>
            <a:ext cx="1107996" cy="369332"/>
          </a:xfrm>
          <a:prstGeom prst="rect">
            <a:avLst/>
          </a:prstGeom>
          <a:noFill/>
        </p:spPr>
        <p:txBody>
          <a:bodyPr wrap="none" rtlCol="0">
            <a:spAutoFit/>
          </a:bodyPr>
          <a:lstStyle/>
          <a:p>
            <a:r>
              <a:rPr kumimoji="1" lang="zh-CN" altLang="en-US" dirty="0"/>
              <a:t>原始图像</a:t>
            </a:r>
          </a:p>
        </p:txBody>
      </p:sp>
      <p:sp>
        <p:nvSpPr>
          <p:cNvPr id="9" name="文本框 8"/>
          <p:cNvSpPr txBox="1"/>
          <p:nvPr/>
        </p:nvSpPr>
        <p:spPr>
          <a:xfrm>
            <a:off x="3212750" y="5542915"/>
            <a:ext cx="2489784" cy="369332"/>
          </a:xfrm>
          <a:prstGeom prst="rect">
            <a:avLst/>
          </a:prstGeom>
          <a:noFill/>
        </p:spPr>
        <p:txBody>
          <a:bodyPr wrap="none" rtlCol="0">
            <a:spAutoFit/>
          </a:bodyPr>
          <a:lstStyle/>
          <a:p>
            <a:r>
              <a:rPr kumimoji="1" lang="en-US" altLang="zh-CN" dirty="0"/>
              <a:t>Canny</a:t>
            </a:r>
            <a:r>
              <a:rPr kumimoji="1" lang="zh-CN" altLang="en-US" dirty="0"/>
              <a:t>算子提取的边缘</a:t>
            </a:r>
          </a:p>
        </p:txBody>
      </p:sp>
      <p:sp>
        <p:nvSpPr>
          <p:cNvPr id="7" name="文本框 6"/>
          <p:cNvSpPr txBox="1"/>
          <p:nvPr/>
        </p:nvSpPr>
        <p:spPr>
          <a:xfrm>
            <a:off x="8918469" y="5542915"/>
            <a:ext cx="1521250" cy="369332"/>
          </a:xfrm>
          <a:prstGeom prst="rect">
            <a:avLst/>
          </a:prstGeom>
          <a:noFill/>
        </p:spPr>
        <p:txBody>
          <a:bodyPr wrap="none" rtlCol="0">
            <a:spAutoFit/>
          </a:bodyPr>
          <a:lstStyle/>
          <a:p>
            <a:r>
              <a:rPr lang="en-GB" altLang="zh-CN" dirty="0"/>
              <a:t>Jitendra</a:t>
            </a:r>
            <a:r>
              <a:rPr kumimoji="1" lang="zh-CN" altLang="en-US" dirty="0"/>
              <a:t>采样</a:t>
            </a:r>
            <a:endParaRPr lang="en-GB" altLang="zh-CN" dirty="0"/>
          </a:p>
        </p:txBody>
      </p:sp>
      <p:pic>
        <p:nvPicPr>
          <p:cNvPr id="8" name="图片 7"/>
          <p:cNvPicPr>
            <a:picLocks noChangeAspect="1"/>
          </p:cNvPicPr>
          <p:nvPr/>
        </p:nvPicPr>
        <p:blipFill>
          <a:blip r:embed="rId6"/>
          <a:stretch>
            <a:fillRect/>
          </a:stretch>
        </p:blipFill>
        <p:spPr>
          <a:xfrm>
            <a:off x="5944418" y="2609215"/>
            <a:ext cx="2247900" cy="2933700"/>
          </a:xfrm>
          <a:prstGeom prst="rect">
            <a:avLst/>
          </a:prstGeom>
        </p:spPr>
      </p:pic>
      <p:sp>
        <p:nvSpPr>
          <p:cNvPr id="11" name="文本框 10"/>
          <p:cNvSpPr txBox="1"/>
          <p:nvPr/>
        </p:nvSpPr>
        <p:spPr>
          <a:xfrm>
            <a:off x="6509400" y="5542915"/>
            <a:ext cx="1107996" cy="369332"/>
          </a:xfrm>
          <a:prstGeom prst="rect">
            <a:avLst/>
          </a:prstGeom>
          <a:noFill/>
        </p:spPr>
        <p:txBody>
          <a:bodyPr wrap="none" rtlCol="0">
            <a:spAutoFit/>
          </a:bodyPr>
          <a:lstStyle/>
          <a:p>
            <a:r>
              <a:rPr kumimoji="1" lang="zh-CN" altLang="en-US" dirty="0"/>
              <a:t>随机采样</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1000125"/>
            <a:ext cx="11036935" cy="1897764"/>
          </a:xfrm>
          <a:prstGeom prst="rect">
            <a:avLst/>
          </a:prstGeom>
        </p:spPr>
        <p:txBody>
          <a:bodyPr wrap="square">
            <a:spAutoFit/>
          </a:bodyPr>
          <a:lstStyle/>
          <a:p>
            <a:pPr>
              <a:lnSpc>
                <a:spcPct val="130000"/>
              </a:lnSpc>
            </a:pPr>
            <a:r>
              <a:rPr dirty="0">
                <a:solidFill>
                  <a:schemeClr val="tx1">
                    <a:lumMod val="95000"/>
                    <a:lumOff val="5000"/>
                  </a:schemeClr>
                </a:solidFill>
                <a:latin typeface="微软雅黑" charset="0"/>
                <a:ea typeface="微软雅黑" charset="0"/>
              </a:rPr>
              <a:t>对于</a:t>
            </a:r>
            <a:r>
              <a:rPr sz="2000" b="1" dirty="0">
                <a:solidFill>
                  <a:schemeClr val="tx1">
                    <a:lumMod val="95000"/>
                    <a:lumOff val="5000"/>
                  </a:schemeClr>
                </a:solidFill>
                <a:latin typeface="微软雅黑" charset="0"/>
                <a:ea typeface="微软雅黑" charset="0"/>
              </a:rPr>
              <a:t>每个轮廓点</a:t>
            </a:r>
            <a:r>
              <a:rPr dirty="0">
                <a:solidFill>
                  <a:schemeClr val="tx1">
                    <a:lumMod val="95000"/>
                    <a:lumOff val="5000"/>
                  </a:schemeClr>
                </a:solidFill>
                <a:latin typeface="微软雅黑" charset="0"/>
                <a:ea typeface="微软雅黑" charset="0"/>
              </a:rPr>
              <a:t>：</a:t>
            </a:r>
          </a:p>
          <a:p>
            <a:pPr>
              <a:lnSpc>
                <a:spcPct val="130000"/>
              </a:lnSpc>
            </a:pPr>
            <a:r>
              <a:rPr dirty="0">
                <a:solidFill>
                  <a:schemeClr val="tx1">
                    <a:lumMod val="95000"/>
                    <a:lumOff val="5000"/>
                  </a:schemeClr>
                </a:solidFill>
                <a:latin typeface="微软雅黑" charset="0"/>
                <a:ea typeface="微软雅黑" charset="0"/>
              </a:rPr>
              <a:t>①　构建以其为中心的极对数坐标系 log-polar coordinates(包括12个角度区域和5个距离区域，如下图)</a:t>
            </a:r>
          </a:p>
          <a:p>
            <a:pPr>
              <a:lnSpc>
                <a:spcPct val="130000"/>
              </a:lnSpc>
            </a:pPr>
            <a:r>
              <a:rPr dirty="0">
                <a:solidFill>
                  <a:schemeClr val="tx1">
                    <a:lumMod val="95000"/>
                    <a:lumOff val="5000"/>
                  </a:schemeClr>
                </a:solidFill>
                <a:latin typeface="微软雅黑" charset="0"/>
                <a:ea typeface="微软雅黑" charset="0"/>
              </a:rPr>
              <a:t>②　将它周围的轮廓点映射到每个区域内</a:t>
            </a:r>
          </a:p>
          <a:p>
            <a:pPr>
              <a:lnSpc>
                <a:spcPct val="130000"/>
              </a:lnSpc>
            </a:pPr>
            <a:r>
              <a:rPr dirty="0">
                <a:solidFill>
                  <a:schemeClr val="tx1">
                    <a:lumMod val="95000"/>
                    <a:lumOff val="5000"/>
                  </a:schemeClr>
                </a:solidFill>
                <a:latin typeface="微软雅黑" charset="0"/>
                <a:ea typeface="微软雅黑" charset="0"/>
              </a:rPr>
              <a:t>③　然后统计落在每个区域的轮廓点个数</a:t>
            </a:r>
          </a:p>
          <a:p>
            <a:pPr>
              <a:lnSpc>
                <a:spcPct val="130000"/>
              </a:lnSpc>
            </a:pPr>
            <a:r>
              <a:rPr dirty="0" err="1">
                <a:solidFill>
                  <a:schemeClr val="tx1">
                    <a:lumMod val="95000"/>
                    <a:lumOff val="5000"/>
                  </a:schemeClr>
                </a:solidFill>
                <a:latin typeface="微软雅黑" charset="0"/>
                <a:ea typeface="微软雅黑" charset="0"/>
              </a:rPr>
              <a:t>这样子我们就生成了形状上下文直方图矩阵</a:t>
            </a:r>
            <a:r>
              <a:rPr dirty="0">
                <a:solidFill>
                  <a:schemeClr val="tx1">
                    <a:lumMod val="95000"/>
                    <a:lumOff val="5000"/>
                  </a:schemeClr>
                </a:solidFill>
                <a:latin typeface="微软雅黑" charset="0"/>
                <a:ea typeface="微软雅黑" charset="0"/>
              </a:rPr>
              <a:t>。</a:t>
            </a:r>
          </a:p>
        </p:txBody>
      </p:sp>
      <p:sp>
        <p:nvSpPr>
          <p:cNvPr id="5" name="文本占位符 4"/>
          <p:cNvSpPr>
            <a:spLocks noGrp="1"/>
          </p:cNvSpPr>
          <p:nvPr>
            <p:ph type="body" sz="quarter" idx="10"/>
          </p:nvPr>
        </p:nvSpPr>
        <p:spPr>
          <a:xfrm>
            <a:off x="265430" y="220345"/>
            <a:ext cx="5437505" cy="700405"/>
          </a:xfrm>
        </p:spPr>
        <p:txBody>
          <a:bodyPr/>
          <a:lstStyle/>
          <a:p>
            <a:r>
              <a:rPr kumimoji="1" lang="en-US" sz="2000" dirty="0">
                <a:solidFill>
                  <a:srgbClr val="2958A0"/>
                </a:solidFill>
              </a:rPr>
              <a:t>1.1</a:t>
            </a:r>
            <a:r>
              <a:rPr kumimoji="1" lang="zh-CN" altLang="en-US" sz="2000" dirty="0">
                <a:solidFill>
                  <a:srgbClr val="2958A0"/>
                </a:solidFill>
              </a:rPr>
              <a:t> shape context算法原理及步骤</a:t>
            </a:r>
          </a:p>
          <a:p>
            <a:r>
              <a:rPr kumimoji="1" lang="zh-CN" altLang="en-US" sz="2000" dirty="0">
                <a:solidFill>
                  <a:srgbClr val="2958A0"/>
                </a:solidFill>
                <a:latin typeface="微软雅黑" charset="0"/>
                <a:ea typeface="微软雅黑" charset="0"/>
              </a:rPr>
              <a:t>（2）计算形状上下文直方图矩阵</a:t>
            </a:r>
          </a:p>
        </p:txBody>
      </p:sp>
      <p:pic>
        <p:nvPicPr>
          <p:cNvPr id="8" name="图片 9"/>
          <p:cNvPicPr>
            <a:picLocks noChangeAspect="1"/>
          </p:cNvPicPr>
          <p:nvPr/>
        </p:nvPicPr>
        <p:blipFill>
          <a:blip r:embed="rId3"/>
          <a:srcRect t="875" r="169"/>
          <a:stretch>
            <a:fillRect/>
          </a:stretch>
        </p:blipFill>
        <p:spPr>
          <a:xfrm>
            <a:off x="1657668" y="5393148"/>
            <a:ext cx="5249545" cy="1007110"/>
          </a:xfrm>
          <a:prstGeom prst="rect">
            <a:avLst/>
          </a:prstGeom>
          <a:noFill/>
          <a:ln w="9525">
            <a:solidFill>
              <a:srgbClr val="2958A0"/>
            </a:solidFill>
          </a:ln>
        </p:spPr>
      </p:pic>
      <p:pic>
        <p:nvPicPr>
          <p:cNvPr id="6" name="图片 1" descr="IMG_256"/>
          <p:cNvPicPr>
            <a:picLocks noChangeAspect="1"/>
          </p:cNvPicPr>
          <p:nvPr/>
        </p:nvPicPr>
        <p:blipFill>
          <a:blip r:embed="rId4"/>
          <a:stretch>
            <a:fillRect/>
          </a:stretch>
        </p:blipFill>
        <p:spPr>
          <a:xfrm>
            <a:off x="7454900" y="1885950"/>
            <a:ext cx="3901440" cy="2358390"/>
          </a:xfrm>
          <a:prstGeom prst="rect">
            <a:avLst/>
          </a:prstGeom>
          <a:noFill/>
          <a:ln w="9525">
            <a:noFill/>
          </a:ln>
        </p:spPr>
      </p:pic>
      <p:sp>
        <p:nvSpPr>
          <p:cNvPr id="2" name="矩形 1"/>
          <p:cNvSpPr/>
          <p:nvPr/>
        </p:nvSpPr>
        <p:spPr>
          <a:xfrm>
            <a:off x="603885" y="3135286"/>
            <a:ext cx="6096000" cy="2257862"/>
          </a:xfrm>
          <a:prstGeom prst="rect">
            <a:avLst/>
          </a:prstGeom>
        </p:spPr>
        <p:txBody>
          <a:bodyPr>
            <a:spAutoFit/>
          </a:bodyPr>
          <a:lstStyle/>
          <a:p>
            <a:pPr>
              <a:lnSpc>
                <a:spcPct val="130000"/>
              </a:lnSpc>
            </a:pPr>
            <a:r>
              <a:rPr lang="zh-CN" altLang="en-US" dirty="0">
                <a:solidFill>
                  <a:schemeClr val="tx1">
                    <a:lumMod val="95000"/>
                    <a:lumOff val="5000"/>
                  </a:schemeClr>
                </a:solidFill>
                <a:latin typeface="微软雅黑" charset="0"/>
                <a:ea typeface="微软雅黑" charset="0"/>
              </a:rPr>
              <a:t>如何构建</a:t>
            </a:r>
            <a:r>
              <a:rPr lang="zh-CN" altLang="en-US" sz="2000" b="1" dirty="0">
                <a:solidFill>
                  <a:schemeClr val="tx1">
                    <a:lumMod val="95000"/>
                    <a:lumOff val="5000"/>
                  </a:schemeClr>
                </a:solidFill>
                <a:latin typeface="微软雅黑" charset="0"/>
                <a:ea typeface="微软雅黑" charset="0"/>
              </a:rPr>
              <a:t>极对数坐标系</a:t>
            </a:r>
            <a:r>
              <a:rPr lang="en-GB" altLang="zh-CN" sz="2000" b="1" dirty="0">
                <a:solidFill>
                  <a:schemeClr val="tx1">
                    <a:lumMod val="95000"/>
                    <a:lumOff val="5000"/>
                  </a:schemeClr>
                </a:solidFill>
                <a:latin typeface="微软雅黑" charset="0"/>
                <a:ea typeface="微软雅黑" charset="0"/>
              </a:rPr>
              <a:t>log-polar coordinates</a:t>
            </a:r>
            <a:r>
              <a:rPr lang="zh-CN" altLang="en-GB" dirty="0">
                <a:solidFill>
                  <a:schemeClr val="tx1">
                    <a:lumMod val="95000"/>
                    <a:lumOff val="5000"/>
                  </a:schemeClr>
                </a:solidFill>
                <a:latin typeface="微软雅黑" charset="0"/>
                <a:ea typeface="微软雅黑" charset="0"/>
              </a:rPr>
              <a:t>？</a:t>
            </a:r>
          </a:p>
          <a:p>
            <a:pPr>
              <a:lnSpc>
                <a:spcPct val="130000"/>
              </a:lnSpc>
            </a:pPr>
            <a:r>
              <a:rPr lang="zh-CN" altLang="en-GB" dirty="0">
                <a:solidFill>
                  <a:schemeClr val="tx1">
                    <a:lumMod val="95000"/>
                    <a:lumOff val="5000"/>
                  </a:schemeClr>
                </a:solidFill>
                <a:latin typeface="微软雅黑" charset="0"/>
                <a:ea typeface="微软雅黑" charset="0"/>
              </a:rPr>
              <a:t>①　</a:t>
            </a:r>
            <a:r>
              <a:rPr lang="zh-CN" altLang="en-US" dirty="0">
                <a:solidFill>
                  <a:schemeClr val="tx1">
                    <a:lumMod val="95000"/>
                    <a:lumOff val="5000"/>
                  </a:schemeClr>
                </a:solidFill>
                <a:latin typeface="微软雅黑" charset="0"/>
                <a:ea typeface="微软雅黑" charset="0"/>
              </a:rPr>
              <a:t>求出点对之间的距离矩阵</a:t>
            </a:r>
          </a:p>
          <a:p>
            <a:pPr>
              <a:lnSpc>
                <a:spcPct val="130000"/>
              </a:lnSpc>
            </a:pPr>
            <a:r>
              <a:rPr lang="zh-CN" altLang="en-US" dirty="0">
                <a:solidFill>
                  <a:schemeClr val="tx1">
                    <a:lumMod val="95000"/>
                    <a:lumOff val="5000"/>
                  </a:schemeClr>
                </a:solidFill>
                <a:latin typeface="微软雅黑" charset="0"/>
                <a:ea typeface="微软雅黑" charset="0"/>
              </a:rPr>
              <a:t>②　再除以距离均值（因为两个形状的尺度（</a:t>
            </a:r>
            <a:r>
              <a:rPr lang="en-GB" altLang="zh-CN" dirty="0">
                <a:solidFill>
                  <a:schemeClr val="tx1">
                    <a:lumMod val="95000"/>
                    <a:lumOff val="5000"/>
                  </a:schemeClr>
                </a:solidFill>
                <a:latin typeface="微软雅黑" charset="0"/>
                <a:ea typeface="微软雅黑" charset="0"/>
              </a:rPr>
              <a:t>scale</a:t>
            </a:r>
            <a:r>
              <a:rPr lang="zh-CN" altLang="en-GB" dirty="0">
                <a:solidFill>
                  <a:schemeClr val="tx1">
                    <a:lumMod val="95000"/>
                    <a:lumOff val="5000"/>
                  </a:schemeClr>
                </a:solidFill>
                <a:latin typeface="微软雅黑" charset="0"/>
                <a:ea typeface="微软雅黑" charset="0"/>
              </a:rPr>
              <a:t>）</a:t>
            </a:r>
            <a:r>
              <a:rPr lang="zh-CN" altLang="en-US" dirty="0">
                <a:solidFill>
                  <a:schemeClr val="tx1">
                    <a:lumMod val="95000"/>
                    <a:lumOff val="5000"/>
                  </a:schemeClr>
                </a:solidFill>
                <a:latin typeface="微软雅黑" charset="0"/>
                <a:ea typeface="微软雅黑" charset="0"/>
              </a:rPr>
              <a:t>可能不同，所以做归一化处理）</a:t>
            </a:r>
          </a:p>
          <a:p>
            <a:pPr>
              <a:lnSpc>
                <a:spcPct val="130000"/>
              </a:lnSpc>
            </a:pPr>
            <a:r>
              <a:rPr lang="zh-CN" altLang="en-US" dirty="0">
                <a:solidFill>
                  <a:schemeClr val="tx1">
                    <a:lumMod val="95000"/>
                    <a:lumOff val="5000"/>
                  </a:schemeClr>
                </a:solidFill>
                <a:latin typeface="微软雅黑" charset="0"/>
                <a:ea typeface="微软雅黑" charset="0"/>
              </a:rPr>
              <a:t>③　然后再将距离矩阵映射到对数域中。</a:t>
            </a:r>
          </a:p>
          <a:p>
            <a:pPr>
              <a:lnSpc>
                <a:spcPct val="130000"/>
              </a:lnSpc>
            </a:pPr>
            <a:r>
              <a:rPr lang="zh-CN" altLang="en-US" dirty="0">
                <a:solidFill>
                  <a:schemeClr val="tx1">
                    <a:lumMod val="95000"/>
                    <a:lumOff val="5000"/>
                  </a:schemeClr>
                </a:solidFill>
                <a:latin typeface="微软雅黑" charset="0"/>
                <a:ea typeface="微软雅黑" charset="0"/>
              </a:rPr>
              <a:t>公式如下：</a:t>
            </a:r>
          </a:p>
        </p:txBody>
      </p:sp>
      <p:pic>
        <p:nvPicPr>
          <p:cNvPr id="7" name="图片 6"/>
          <p:cNvPicPr>
            <a:picLocks noChangeAspect="1"/>
          </p:cNvPicPr>
          <p:nvPr/>
        </p:nvPicPr>
        <p:blipFill>
          <a:blip r:embed="rId5"/>
          <a:stretch>
            <a:fillRect/>
          </a:stretch>
        </p:blipFill>
        <p:spPr>
          <a:xfrm>
            <a:off x="7774726" y="4384722"/>
            <a:ext cx="3261042" cy="2325002"/>
          </a:xfrm>
          <a:prstGeom prst="rect">
            <a:avLst/>
          </a:prstGeom>
          <a:ln>
            <a:solidFill>
              <a:srgbClr val="2958A0"/>
            </a:solid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1000125"/>
            <a:ext cx="11036935" cy="810260"/>
          </a:xfrm>
          <a:prstGeom prst="rect">
            <a:avLst/>
          </a:prstGeom>
        </p:spPr>
        <p:txBody>
          <a:bodyPr wrap="square">
            <a:spAutoFit/>
          </a:bodyPr>
          <a:lstStyle/>
          <a:p>
            <a:pPr>
              <a:lnSpc>
                <a:spcPct val="130000"/>
              </a:lnSpc>
            </a:pPr>
            <a:r>
              <a:rPr dirty="0">
                <a:solidFill>
                  <a:schemeClr val="tx1">
                    <a:lumMod val="95000"/>
                    <a:lumOff val="5000"/>
                  </a:schemeClr>
                </a:solidFill>
                <a:latin typeface="微软雅黑" charset="0"/>
                <a:ea typeface="微软雅黑" charset="0"/>
              </a:rPr>
              <a:t>①　利用卡方统计χ2 来计算点与点的相似度，即计算一个目标的形状直方图与另一目标的形状直方图之间的匹配代价，公式如下：</a:t>
            </a:r>
          </a:p>
        </p:txBody>
      </p:sp>
      <p:sp>
        <p:nvSpPr>
          <p:cNvPr id="5" name="文本占位符 4"/>
          <p:cNvSpPr>
            <a:spLocks noGrp="1"/>
          </p:cNvSpPr>
          <p:nvPr>
            <p:ph type="body" sz="quarter" idx="10"/>
          </p:nvPr>
        </p:nvSpPr>
        <p:spPr>
          <a:xfrm>
            <a:off x="265430" y="220345"/>
            <a:ext cx="5437505" cy="700405"/>
          </a:xfrm>
        </p:spPr>
        <p:txBody>
          <a:bodyPr/>
          <a:lstStyle/>
          <a:p>
            <a:r>
              <a:rPr kumimoji="1" lang="en-US" sz="2000" dirty="0">
                <a:solidFill>
                  <a:srgbClr val="2958A0"/>
                </a:solidFill>
              </a:rPr>
              <a:t>1.1</a:t>
            </a:r>
            <a:r>
              <a:rPr kumimoji="1" lang="zh-CN" altLang="en-US" sz="2000" dirty="0">
                <a:solidFill>
                  <a:srgbClr val="2958A0"/>
                </a:solidFill>
              </a:rPr>
              <a:t> shape context算法原理及步骤</a:t>
            </a:r>
          </a:p>
          <a:p>
            <a:r>
              <a:rPr kumimoji="1" lang="zh-CN" altLang="en-US" sz="2000" dirty="0">
                <a:solidFill>
                  <a:srgbClr val="2958A0"/>
                </a:solidFill>
                <a:latin typeface="微软雅黑" charset="0"/>
                <a:ea typeface="微软雅黑" charset="0"/>
              </a:rPr>
              <a:t>（3）计算两个形状之间的代价矩阵</a:t>
            </a:r>
          </a:p>
        </p:txBody>
      </p:sp>
      <p:pic>
        <p:nvPicPr>
          <p:cNvPr id="2" name="图片 3"/>
          <p:cNvPicPr>
            <a:picLocks noChangeAspect="1"/>
          </p:cNvPicPr>
          <p:nvPr/>
        </p:nvPicPr>
        <p:blipFill>
          <a:blip r:embed="rId3"/>
          <a:stretch>
            <a:fillRect/>
          </a:stretch>
        </p:blipFill>
        <p:spPr>
          <a:xfrm>
            <a:off x="3067050" y="1889760"/>
            <a:ext cx="4939030" cy="927100"/>
          </a:xfrm>
          <a:prstGeom prst="rect">
            <a:avLst/>
          </a:prstGeom>
          <a:noFill/>
          <a:ln w="9525">
            <a:solidFill>
              <a:srgbClr val="2958A0"/>
            </a:solidFill>
          </a:ln>
        </p:spPr>
      </p:pic>
      <p:sp>
        <p:nvSpPr>
          <p:cNvPr id="4" name="矩形 3"/>
          <p:cNvSpPr/>
          <p:nvPr/>
        </p:nvSpPr>
        <p:spPr>
          <a:xfrm>
            <a:off x="577215" y="3023870"/>
            <a:ext cx="11036935" cy="2609215"/>
          </a:xfrm>
          <a:prstGeom prst="rect">
            <a:avLst/>
          </a:prstGeom>
        </p:spPr>
        <p:txBody>
          <a:bodyPr wrap="square">
            <a:spAutoFit/>
          </a:bodyPr>
          <a:lstStyle/>
          <a:p>
            <a:pPr>
              <a:lnSpc>
                <a:spcPct val="130000"/>
              </a:lnSpc>
            </a:pPr>
            <a:r>
              <a:rPr dirty="0">
                <a:solidFill>
                  <a:schemeClr val="tx1">
                    <a:lumMod val="95000"/>
                    <a:lumOff val="5000"/>
                  </a:schemeClr>
                </a:solidFill>
                <a:latin typeface="微软雅黑" charset="0"/>
                <a:ea typeface="微软雅黑" charset="0"/>
              </a:rPr>
              <a:t>其中</a:t>
            </a:r>
            <a:r>
              <a:rPr lang="zh-CN" dirty="0">
                <a:solidFill>
                  <a:schemeClr val="tx1">
                    <a:lumMod val="95000"/>
                    <a:lumOff val="5000"/>
                  </a:schemeClr>
                </a:solidFill>
                <a:latin typeface="微软雅黑" charset="0"/>
                <a:ea typeface="微软雅黑" charset="0"/>
              </a:rPr>
              <a:t>：</a:t>
            </a:r>
          </a:p>
          <a:p>
            <a:pPr>
              <a:lnSpc>
                <a:spcPct val="130000"/>
              </a:lnSpc>
            </a:pPr>
            <a:r>
              <a:rPr dirty="0">
                <a:solidFill>
                  <a:schemeClr val="tx1">
                    <a:lumMod val="95000"/>
                    <a:lumOff val="5000"/>
                  </a:schemeClr>
                </a:solidFill>
                <a:latin typeface="微软雅黑" charset="0"/>
                <a:ea typeface="微软雅黑" charset="0"/>
              </a:rPr>
              <a:t>       hi(k)为形状P中点pi的形状直方图；</a:t>
            </a:r>
          </a:p>
          <a:p>
            <a:pPr>
              <a:lnSpc>
                <a:spcPct val="130000"/>
              </a:lnSpc>
            </a:pPr>
            <a:r>
              <a:rPr dirty="0">
                <a:solidFill>
                  <a:schemeClr val="tx1">
                    <a:lumMod val="95000"/>
                    <a:lumOff val="5000"/>
                  </a:schemeClr>
                </a:solidFill>
                <a:latin typeface="微软雅黑" charset="0"/>
                <a:ea typeface="微软雅黑" charset="0"/>
              </a:rPr>
              <a:t>       hj(k)为形状Q中点qj的形状直方图；</a:t>
            </a:r>
          </a:p>
          <a:p>
            <a:pPr>
              <a:lnSpc>
                <a:spcPct val="130000"/>
              </a:lnSpc>
            </a:pPr>
            <a:r>
              <a:rPr dirty="0">
                <a:solidFill>
                  <a:schemeClr val="tx1">
                    <a:lumMod val="95000"/>
                    <a:lumOff val="5000"/>
                  </a:schemeClr>
                </a:solidFill>
                <a:latin typeface="微软雅黑" charset="0"/>
                <a:ea typeface="微软雅黑" charset="0"/>
              </a:rPr>
              <a:t>       K为直方图中区域的总数（比如在这里，K=12 x 5 =60）；</a:t>
            </a:r>
          </a:p>
          <a:p>
            <a:pPr>
              <a:lnSpc>
                <a:spcPct val="130000"/>
              </a:lnSpc>
            </a:pPr>
            <a:r>
              <a:rPr dirty="0">
                <a:solidFill>
                  <a:schemeClr val="tx1">
                    <a:lumMod val="95000"/>
                    <a:lumOff val="5000"/>
                  </a:schemeClr>
                </a:solidFill>
                <a:latin typeface="微软雅黑" charset="0"/>
                <a:ea typeface="微软雅黑" charset="0"/>
              </a:rPr>
              <a:t>       k为直方图里的一个具体区域</a:t>
            </a:r>
          </a:p>
          <a:p>
            <a:pPr>
              <a:lnSpc>
                <a:spcPct val="130000"/>
              </a:lnSpc>
            </a:pPr>
            <a:endParaRPr dirty="0">
              <a:solidFill>
                <a:schemeClr val="tx1">
                  <a:lumMod val="95000"/>
                  <a:lumOff val="5000"/>
                </a:schemeClr>
              </a:solidFill>
              <a:latin typeface="微软雅黑" charset="0"/>
              <a:ea typeface="微软雅黑" charset="0"/>
            </a:endParaRPr>
          </a:p>
          <a:p>
            <a:pPr>
              <a:lnSpc>
                <a:spcPct val="130000"/>
              </a:lnSpc>
            </a:pPr>
            <a:r>
              <a:rPr dirty="0">
                <a:solidFill>
                  <a:schemeClr val="tx1">
                    <a:lumMod val="95000"/>
                    <a:lumOff val="5000"/>
                  </a:schemeClr>
                </a:solidFill>
                <a:latin typeface="微软雅黑" charset="0"/>
                <a:ea typeface="微软雅黑" charset="0"/>
              </a:rPr>
              <a:t>由此，可得到两个形状之间的代价矩阵C，假设两个形状均有n个采样点，则C大小为nxn</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1000125"/>
            <a:ext cx="11036935" cy="450850"/>
          </a:xfrm>
          <a:prstGeom prst="rect">
            <a:avLst/>
          </a:prstGeom>
        </p:spPr>
        <p:txBody>
          <a:bodyPr wrap="square">
            <a:spAutoFit/>
          </a:bodyPr>
          <a:lstStyle/>
          <a:p>
            <a:pPr>
              <a:lnSpc>
                <a:spcPct val="130000"/>
              </a:lnSpc>
            </a:pPr>
            <a:r>
              <a:rPr dirty="0">
                <a:solidFill>
                  <a:schemeClr val="tx1">
                    <a:lumMod val="95000"/>
                    <a:lumOff val="5000"/>
                  </a:schemeClr>
                </a:solidFill>
                <a:latin typeface="微软雅黑" charset="0"/>
                <a:ea typeface="微软雅黑" charset="0"/>
              </a:rPr>
              <a:t>基于（3）中计算得到的代价矩阵C，使用匈牙利算法进行点的匹配操作，使得总损失最小。</a:t>
            </a:r>
          </a:p>
        </p:txBody>
      </p:sp>
      <p:sp>
        <p:nvSpPr>
          <p:cNvPr id="5" name="文本占位符 4"/>
          <p:cNvSpPr>
            <a:spLocks noGrp="1"/>
          </p:cNvSpPr>
          <p:nvPr>
            <p:ph type="body" sz="quarter" idx="10"/>
          </p:nvPr>
        </p:nvSpPr>
        <p:spPr>
          <a:xfrm>
            <a:off x="265430" y="220345"/>
            <a:ext cx="7480935" cy="700405"/>
          </a:xfrm>
        </p:spPr>
        <p:txBody>
          <a:bodyPr/>
          <a:lstStyle/>
          <a:p>
            <a:r>
              <a:rPr kumimoji="1" lang="en-US" sz="2000" dirty="0">
                <a:solidFill>
                  <a:srgbClr val="2958A0"/>
                </a:solidFill>
              </a:rPr>
              <a:t>1.1</a:t>
            </a:r>
            <a:r>
              <a:rPr kumimoji="1" lang="zh-CN" altLang="en-US" sz="2000" dirty="0">
                <a:solidFill>
                  <a:srgbClr val="2958A0"/>
                </a:solidFill>
              </a:rPr>
              <a:t> shape context算法原理及步骤</a:t>
            </a:r>
          </a:p>
          <a:p>
            <a:r>
              <a:rPr kumimoji="1" lang="zh-CN" altLang="en-US" sz="2000" dirty="0">
                <a:solidFill>
                  <a:srgbClr val="2958A0"/>
                </a:solidFill>
                <a:latin typeface="微软雅黑" charset="0"/>
                <a:ea typeface="微软雅黑" charset="0"/>
              </a:rPr>
              <a:t>（4）使用匈牙利算法计算总体代价值最低的点集对应关系</a:t>
            </a:r>
          </a:p>
        </p:txBody>
      </p:sp>
      <p:sp>
        <p:nvSpPr>
          <p:cNvPr id="6" name="文本占位符 4"/>
          <p:cNvSpPr>
            <a:spLocks noGrp="1"/>
          </p:cNvSpPr>
          <p:nvPr/>
        </p:nvSpPr>
        <p:spPr>
          <a:xfrm>
            <a:off x="265430" y="1736090"/>
            <a:ext cx="7480935" cy="70040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9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zh-CN" altLang="en-US" sz="2000" dirty="0">
                <a:solidFill>
                  <a:srgbClr val="2958A0"/>
                </a:solidFill>
                <a:latin typeface="微软雅黑" charset="0"/>
                <a:ea typeface="微软雅黑" charset="0"/>
              </a:rPr>
              <a:t>（5）仿射变换</a:t>
            </a:r>
          </a:p>
        </p:txBody>
      </p:sp>
      <p:sp>
        <p:nvSpPr>
          <p:cNvPr id="7" name="矩形 6"/>
          <p:cNvSpPr/>
          <p:nvPr/>
        </p:nvSpPr>
        <p:spPr>
          <a:xfrm>
            <a:off x="603885" y="2322195"/>
            <a:ext cx="11036935" cy="810260"/>
          </a:xfrm>
          <a:prstGeom prst="rect">
            <a:avLst/>
          </a:prstGeom>
        </p:spPr>
        <p:txBody>
          <a:bodyPr wrap="square">
            <a:spAutoFit/>
          </a:bodyPr>
          <a:lstStyle/>
          <a:p>
            <a:pPr>
              <a:lnSpc>
                <a:spcPct val="130000"/>
              </a:lnSpc>
            </a:pPr>
            <a:r>
              <a:rPr dirty="0">
                <a:solidFill>
                  <a:schemeClr val="tx1">
                    <a:lumMod val="95000"/>
                    <a:lumOff val="5000"/>
                  </a:schemeClr>
                </a:solidFill>
                <a:latin typeface="微软雅黑" charset="0"/>
                <a:ea typeface="微软雅黑" charset="0"/>
              </a:rPr>
              <a:t>基于（4），使得各点得到了配对，之后基于这些配对的顶点，使用一个仿射变换，使得两个形状处于一个坐标系下。</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265430" y="220345"/>
            <a:ext cx="8598535" cy="1551305"/>
          </a:xfrm>
        </p:spPr>
        <p:txBody>
          <a:bodyPr/>
          <a:lstStyle/>
          <a:p>
            <a:r>
              <a:rPr kumimoji="1" lang="en-US" sz="2000" dirty="0">
                <a:solidFill>
                  <a:srgbClr val="2958A0"/>
                </a:solidFill>
              </a:rPr>
              <a:t>1.2</a:t>
            </a:r>
            <a:r>
              <a:rPr kumimoji="1" lang="zh-CN" altLang="en-US" sz="2000" dirty="0">
                <a:solidFill>
                  <a:srgbClr val="2958A0"/>
                </a:solidFill>
              </a:rPr>
              <a:t> shape context举例说明</a:t>
            </a:r>
          </a:p>
          <a:p>
            <a:endParaRPr kumimoji="1" lang="zh-CN" altLang="en-US" sz="2000" dirty="0">
              <a:solidFill>
                <a:srgbClr val="2958A0"/>
              </a:solidFill>
            </a:endParaRPr>
          </a:p>
          <a:p>
            <a:endParaRPr kumimoji="1" lang="zh-CN" altLang="en-US" sz="2000" dirty="0">
              <a:solidFill>
                <a:srgbClr val="2958A0"/>
              </a:solidFill>
            </a:endParaRPr>
          </a:p>
          <a:p>
            <a:r>
              <a:rPr kumimoji="1" lang="zh-CN" altLang="en-US" sz="2000" dirty="0">
                <a:solidFill>
                  <a:srgbClr val="2958A0"/>
                </a:solidFill>
                <a:latin typeface="微软雅黑" charset="0"/>
                <a:ea typeface="微软雅黑" charset="0"/>
              </a:rPr>
              <a:t>                                           问题：有两个形状，衡量其相似度</a:t>
            </a:r>
          </a:p>
        </p:txBody>
      </p:sp>
      <p:pic>
        <p:nvPicPr>
          <p:cNvPr id="4" name="图片 2"/>
          <p:cNvPicPr>
            <a:picLocks noChangeAspect="1"/>
          </p:cNvPicPr>
          <p:nvPr/>
        </p:nvPicPr>
        <p:blipFill>
          <a:blip r:embed="rId3"/>
          <a:stretch>
            <a:fillRect/>
          </a:stretch>
        </p:blipFill>
        <p:spPr>
          <a:xfrm>
            <a:off x="3460433" y="2136458"/>
            <a:ext cx="5271135" cy="258508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TotalTime>
  <Words>2933</Words>
  <Application>Microsoft Macintosh PowerPoint</Application>
  <PresentationFormat>宽屏</PresentationFormat>
  <Paragraphs>282</Paragraphs>
  <Slides>42</Slides>
  <Notes>34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等线</vt:lpstr>
      <vt:lpstr>宋体</vt:lpstr>
      <vt:lpstr>Microsoft YaHei</vt:lpstr>
      <vt:lpstr>Microsoft YaHei</vt:lpstr>
      <vt:lpstr>Arial</vt:lpstr>
      <vt:lpstr>Calibri</vt:lpstr>
      <vt:lpstr>Segoe UI</vt:lpstr>
      <vt:lpstr>Times New Roman</vt:lpstr>
      <vt:lpstr>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Chen Ruoyu</cp:lastModifiedBy>
  <cp:revision>111</cp:revision>
  <dcterms:created xsi:type="dcterms:W3CDTF">2021-11-25T01:37:11Z</dcterms:created>
  <dcterms:modified xsi:type="dcterms:W3CDTF">2021-11-25T07:04:26Z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2052-3.9.0.6159</vt:lpwstr>
  </property>
</Properties>
</file>